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63" r:id="rId4"/>
    <p:sldId id="264" r:id="rId5"/>
    <p:sldId id="266" r:id="rId6"/>
    <p:sldId id="267" r:id="rId7"/>
    <p:sldId id="268"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76FCC134-2B0F-4BD1-A14A-2DECC83A3900}" type="datetimeFigureOut">
              <a:rPr lang="en-ZA" smtClean="0"/>
              <a:t>2022/12/01</a:t>
            </a:fld>
            <a:endParaRPr lang="en-ZA"/>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ZA"/>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EF9E3C39-8820-43DF-BEE9-BF2806B67D68}" type="slidenum">
              <a:rPr lang="en-ZA" smtClean="0"/>
              <a:t>‹#›</a:t>
            </a:fld>
            <a:endParaRPr lang="en-ZA"/>
          </a:p>
        </p:txBody>
      </p:sp>
    </p:spTree>
    <p:extLst>
      <p:ext uri="{BB962C8B-B14F-4D97-AF65-F5344CB8AC3E}">
        <p14:creationId xmlns:p14="http://schemas.microsoft.com/office/powerpoint/2010/main" val="348917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CC134-2B0F-4BD1-A14A-2DECC83A3900}" type="datetimeFigureOut">
              <a:rPr lang="en-ZA" smtClean="0"/>
              <a:t>2022/12/01</a:t>
            </a:fld>
            <a:endParaRPr lang="en-ZA"/>
          </a:p>
        </p:txBody>
      </p:sp>
      <p:sp>
        <p:nvSpPr>
          <p:cNvPr id="6" name="Footer Placeholder 5"/>
          <p:cNvSpPr>
            <a:spLocks noGrp="1"/>
          </p:cNvSpPr>
          <p:nvPr>
            <p:ph type="ftr" sz="quarter" idx="11"/>
          </p:nvPr>
        </p:nvSpPr>
        <p:spPr/>
        <p:txBody>
          <a:bodyPr/>
          <a:lstStyle/>
          <a:p>
            <a:endParaRPr lang="en-Z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429077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6FCC134-2B0F-4BD1-A14A-2DECC83A3900}" type="datetimeFigureOut">
              <a:rPr lang="en-ZA" smtClean="0"/>
              <a:t>2022/12/01</a:t>
            </a:fld>
            <a:endParaRPr lang="en-ZA"/>
          </a:p>
        </p:txBody>
      </p:sp>
      <p:sp>
        <p:nvSpPr>
          <p:cNvPr id="5" name="Footer Placeholder 4"/>
          <p:cNvSpPr>
            <a:spLocks noGrp="1"/>
          </p:cNvSpPr>
          <p:nvPr>
            <p:ph type="ftr" sz="quarter" idx="11"/>
          </p:nvPr>
        </p:nvSpPr>
        <p:spPr/>
        <p:txBody>
          <a:bodyPr/>
          <a:lstStyle/>
          <a:p>
            <a:endParaRPr lang="en-Z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426768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6FCC134-2B0F-4BD1-A14A-2DECC83A3900}" type="datetimeFigureOut">
              <a:rPr lang="en-ZA" smtClean="0"/>
              <a:t>2022/12/01</a:t>
            </a:fld>
            <a:endParaRPr lang="en-ZA"/>
          </a:p>
        </p:txBody>
      </p:sp>
      <p:sp>
        <p:nvSpPr>
          <p:cNvPr id="5" name="Footer Placeholder 4"/>
          <p:cNvSpPr>
            <a:spLocks noGrp="1"/>
          </p:cNvSpPr>
          <p:nvPr>
            <p:ph type="ftr" sz="quarter" idx="11"/>
          </p:nvPr>
        </p:nvSpPr>
        <p:spPr/>
        <p:txBody>
          <a:bodyPr/>
          <a:lstStyle/>
          <a:p>
            <a:endParaRPr lang="en-ZA"/>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518259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CC134-2B0F-4BD1-A14A-2DECC83A3900}" type="datetimeFigureOut">
              <a:rPr lang="en-ZA" smtClean="0"/>
              <a:t>2022/12/01</a:t>
            </a:fld>
            <a:endParaRPr lang="en-ZA"/>
          </a:p>
        </p:txBody>
      </p:sp>
      <p:sp>
        <p:nvSpPr>
          <p:cNvPr id="5" name="Footer Placeholder 4"/>
          <p:cNvSpPr>
            <a:spLocks noGrp="1"/>
          </p:cNvSpPr>
          <p:nvPr>
            <p:ph type="ftr" sz="quarter" idx="11"/>
          </p:nvPr>
        </p:nvSpPr>
        <p:spPr/>
        <p:txBody>
          <a:bodyPr/>
          <a:lstStyle/>
          <a:p>
            <a:endParaRPr lang="en-ZA"/>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4011433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FCC134-2B0F-4BD1-A14A-2DECC83A3900}" type="datetimeFigureOut">
              <a:rPr lang="en-ZA" smtClean="0"/>
              <a:t>2022/12/01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775727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6FCC134-2B0F-4BD1-A14A-2DECC83A3900}" type="datetimeFigureOut">
              <a:rPr lang="en-ZA" smtClean="0"/>
              <a:t>2022/12/01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81570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CC134-2B0F-4BD1-A14A-2DECC83A3900}" type="datetimeFigureOut">
              <a:rPr lang="en-ZA" smtClean="0"/>
              <a:t>2022/12/01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24076913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CC134-2B0F-4BD1-A14A-2DECC83A3900}" type="datetimeFigureOut">
              <a:rPr lang="en-ZA" smtClean="0"/>
              <a:t>2022/12/01</a:t>
            </a:fld>
            <a:endParaRPr lang="en-ZA"/>
          </a:p>
        </p:txBody>
      </p:sp>
      <p:sp>
        <p:nvSpPr>
          <p:cNvPr id="5" name="Footer Placeholder 4"/>
          <p:cNvSpPr>
            <a:spLocks noGrp="1"/>
          </p:cNvSpPr>
          <p:nvPr>
            <p:ph type="ftr" sz="quarter" idx="11"/>
          </p:nvPr>
        </p:nvSpPr>
        <p:spPr/>
        <p:txBody>
          <a:bodyPr/>
          <a:lstStyle/>
          <a:p>
            <a:endParaRPr lang="en-ZA"/>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425984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FCC134-2B0F-4BD1-A14A-2DECC83A3900}" type="datetimeFigureOut">
              <a:rPr lang="en-ZA" smtClean="0"/>
              <a:t>2022/12/01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88856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FCC134-2B0F-4BD1-A14A-2DECC83A3900}" type="datetimeFigureOut">
              <a:rPr lang="en-ZA" smtClean="0"/>
              <a:t>2022/12/01</a:t>
            </a:fld>
            <a:endParaRPr lang="en-ZA"/>
          </a:p>
        </p:txBody>
      </p:sp>
      <p:sp>
        <p:nvSpPr>
          <p:cNvPr id="5" name="Footer Placeholder 4"/>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194253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FCC134-2B0F-4BD1-A14A-2DECC83A3900}" type="datetimeFigureOut">
              <a:rPr lang="en-ZA" smtClean="0"/>
              <a:t>2022/12/01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467466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FCC134-2B0F-4BD1-A14A-2DECC83A3900}" type="datetimeFigureOut">
              <a:rPr lang="en-ZA" smtClean="0"/>
              <a:t>2022/12/01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187729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FCC134-2B0F-4BD1-A14A-2DECC83A3900}" type="datetimeFigureOut">
              <a:rPr lang="en-ZA" smtClean="0"/>
              <a:t>2022/12/01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411196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FCC134-2B0F-4BD1-A14A-2DECC83A3900}" type="datetimeFigureOut">
              <a:rPr lang="en-ZA" smtClean="0"/>
              <a:t>2022/12/01</a:t>
            </a:fld>
            <a:endParaRPr lang="en-ZA"/>
          </a:p>
        </p:txBody>
      </p:sp>
      <p:sp>
        <p:nvSpPr>
          <p:cNvPr id="3" name="Footer Placeholder 2"/>
          <p:cNvSpPr>
            <a:spLocks noGrp="1"/>
          </p:cNvSpPr>
          <p:nvPr>
            <p:ph type="ftr" sz="quarter" idx="11"/>
          </p:nvPr>
        </p:nvSpPr>
        <p:spPr/>
        <p:txBody>
          <a:bodyPr/>
          <a:lstStyle/>
          <a:p>
            <a:endParaRPr lang="en-ZA"/>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421783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CC134-2B0F-4BD1-A14A-2DECC83A3900}" type="datetimeFigureOut">
              <a:rPr lang="en-ZA" smtClean="0"/>
              <a:t>2022/12/01</a:t>
            </a:fld>
            <a:endParaRPr lang="en-ZA"/>
          </a:p>
        </p:txBody>
      </p:sp>
      <p:sp>
        <p:nvSpPr>
          <p:cNvPr id="6" name="Footer Placeholder 5"/>
          <p:cNvSpPr>
            <a:spLocks noGrp="1"/>
          </p:cNvSpPr>
          <p:nvPr>
            <p:ph type="ftr" sz="quarter" idx="11"/>
          </p:nvPr>
        </p:nvSpPr>
        <p:spPr/>
        <p:txBody>
          <a:bodyPr/>
          <a:lstStyle/>
          <a:p>
            <a:endParaRPr lang="en-ZA"/>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34557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FCC134-2B0F-4BD1-A14A-2DECC83A3900}" type="datetimeFigureOut">
              <a:rPr lang="en-ZA" smtClean="0"/>
              <a:t>2022/12/01</a:t>
            </a:fld>
            <a:endParaRPr lang="en-ZA"/>
          </a:p>
        </p:txBody>
      </p:sp>
      <p:sp>
        <p:nvSpPr>
          <p:cNvPr id="6" name="Footer Placeholder 5"/>
          <p:cNvSpPr>
            <a:spLocks noGrp="1"/>
          </p:cNvSpPr>
          <p:nvPr>
            <p:ph type="ftr" sz="quarter" idx="11"/>
          </p:nvPr>
        </p:nvSpPr>
        <p:spPr/>
        <p:txBody>
          <a:bodyPr/>
          <a:lstStyle/>
          <a:p>
            <a:endParaRPr lang="en-ZA"/>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EF9E3C39-8820-43DF-BEE9-BF2806B67D68}" type="slidenum">
              <a:rPr lang="en-ZA" smtClean="0"/>
              <a:t>‹#›</a:t>
            </a:fld>
            <a:endParaRPr lang="en-ZA"/>
          </a:p>
        </p:txBody>
      </p:sp>
    </p:spTree>
    <p:extLst>
      <p:ext uri="{BB962C8B-B14F-4D97-AF65-F5344CB8AC3E}">
        <p14:creationId xmlns:p14="http://schemas.microsoft.com/office/powerpoint/2010/main" val="276393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6FCC134-2B0F-4BD1-A14A-2DECC83A3900}" type="datetimeFigureOut">
              <a:rPr lang="en-ZA" smtClean="0"/>
              <a:t>2022/12/01</a:t>
            </a:fld>
            <a:endParaRPr lang="en-ZA"/>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ZA"/>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EF9E3C39-8820-43DF-BEE9-BF2806B67D68}" type="slidenum">
              <a:rPr lang="en-ZA" smtClean="0"/>
              <a:t>‹#›</a:t>
            </a:fld>
            <a:endParaRPr lang="en-ZA"/>
          </a:p>
        </p:txBody>
      </p:sp>
    </p:spTree>
    <p:extLst>
      <p:ext uri="{BB962C8B-B14F-4D97-AF65-F5344CB8AC3E}">
        <p14:creationId xmlns:p14="http://schemas.microsoft.com/office/powerpoint/2010/main" val="24623987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2216" y="2099732"/>
            <a:ext cx="8825658" cy="2677648"/>
          </a:xfrm>
        </p:spPr>
        <p:txBody>
          <a:bodyPr>
            <a:normAutofit/>
          </a:bodyPr>
          <a:lstStyle/>
          <a:p>
            <a:pPr algn="ctr"/>
            <a:r>
              <a:rPr lang="en-GB" b="1" dirty="0">
                <a:latin typeface="Lucida Calligraphy" panose="03010101010101010101" pitchFamily="66" charset="0"/>
              </a:rPr>
              <a:t>CLO REPORTING – 16</a:t>
            </a:r>
            <a:r>
              <a:rPr lang="en-GB" b="1" baseline="30000" dirty="0">
                <a:latin typeface="Lucida Calligraphy" panose="03010101010101010101" pitchFamily="66" charset="0"/>
              </a:rPr>
              <a:t>TH</a:t>
            </a:r>
            <a:r>
              <a:rPr lang="en-GB" b="1" dirty="0">
                <a:latin typeface="Lucida Calligraphy" panose="03010101010101010101" pitchFamily="66" charset="0"/>
              </a:rPr>
              <a:t> EPISCOPAL DISTRICT</a:t>
            </a:r>
            <a:endParaRPr lang="en-ZA" b="1" dirty="0">
              <a:latin typeface="Lucida Calligraphy" panose="03010101010101010101" pitchFamily="66" charset="0"/>
            </a:endParaRPr>
          </a:p>
        </p:txBody>
      </p:sp>
      <p:sp>
        <p:nvSpPr>
          <p:cNvPr id="3" name="Subtitle 2"/>
          <p:cNvSpPr>
            <a:spLocks noGrp="1"/>
          </p:cNvSpPr>
          <p:nvPr>
            <p:ph type="subTitle" idx="1"/>
          </p:nvPr>
        </p:nvSpPr>
        <p:spPr/>
        <p:txBody>
          <a:bodyPr>
            <a:normAutofit lnSpcReduction="10000"/>
          </a:bodyPr>
          <a:lstStyle/>
          <a:p>
            <a:r>
              <a:rPr lang="en-TT" sz="1800" b="1" i="1" dirty="0"/>
              <a:t>“Time to clean out and spiritually restructure our Christian mindsets so as to enhance the morals and values in our temples and homes under this New Normal Umbrella!” PRESENTED BY: THE 16</a:t>
            </a:r>
            <a:r>
              <a:rPr lang="en-TT" sz="1800" b="1" i="1" baseline="30000" dirty="0"/>
              <a:t>TH</a:t>
            </a:r>
            <a:r>
              <a:rPr lang="en-TT" sz="1800" b="1" i="1" dirty="0"/>
              <a:t> LAY EXECUTIVE</a:t>
            </a:r>
          </a:p>
          <a:p>
            <a:endParaRPr lang="en-ZA" dirty="0"/>
          </a:p>
        </p:txBody>
      </p:sp>
      <p:pic>
        <p:nvPicPr>
          <p:cNvPr id="4" name="Picture 3"/>
          <p:cNvPicPr>
            <a:picLocks noChangeAspect="1"/>
          </p:cNvPicPr>
          <p:nvPr/>
        </p:nvPicPr>
        <p:blipFill>
          <a:blip r:embed="rId2"/>
          <a:stretch>
            <a:fillRect/>
          </a:stretch>
        </p:blipFill>
        <p:spPr>
          <a:xfrm>
            <a:off x="10195135" y="5078449"/>
            <a:ext cx="1505843" cy="1292464"/>
          </a:xfrm>
          <a:prstGeom prst="rect">
            <a:avLst/>
          </a:prstGeom>
        </p:spPr>
      </p:pic>
      <p:pic>
        <p:nvPicPr>
          <p:cNvPr id="5" name="Picture 2" descr="Attēls:Flag of Haiti (1859–1964).svg — Vikipēdija">
            <a:extLst>
              <a:ext uri="{FF2B5EF4-FFF2-40B4-BE49-F238E27FC236}">
                <a16:creationId xmlns:a16="http://schemas.microsoft.com/office/drawing/2014/main" id="{F6087DEF-E33B-5C4E-A8F3-E5EE35B413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6868" y="772578"/>
            <a:ext cx="1140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lag of the dominican republic Royalty Free Vector Image">
            <a:extLst>
              <a:ext uri="{FF2B5EF4-FFF2-40B4-BE49-F238E27FC236}">
                <a16:creationId xmlns:a16="http://schemas.microsoft.com/office/drawing/2014/main" id="{2CE573DB-026B-2FC5-399E-C801E4637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6868" y="700578"/>
            <a:ext cx="1062177" cy="82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London Flag Images, Stock Photos &amp; Vectors | Shutterstock">
            <a:extLst>
              <a:ext uri="{FF2B5EF4-FFF2-40B4-BE49-F238E27FC236}">
                <a16:creationId xmlns:a16="http://schemas.microsoft.com/office/drawing/2014/main" id="{5F7AD27C-C29C-D01E-DACF-B146FCA3FCC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045" y="752155"/>
            <a:ext cx="1268507" cy="68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lag of United States Virgin Islands | United States territorial flag |  Britannica">
            <a:extLst>
              <a:ext uri="{FF2B5EF4-FFF2-40B4-BE49-F238E27FC236}">
                <a16:creationId xmlns:a16="http://schemas.microsoft.com/office/drawing/2014/main" id="{7B8944B5-A3C8-F0A3-F3D0-56FDC45EB6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7552" y="772578"/>
            <a:ext cx="1152000" cy="7666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amaica | History, Population, Flag, Map, Capital, &amp; Facts | Britannica">
            <a:extLst>
              <a:ext uri="{FF2B5EF4-FFF2-40B4-BE49-F238E27FC236}">
                <a16:creationId xmlns:a16="http://schemas.microsoft.com/office/drawing/2014/main" id="{5D58F4BC-99C3-27CD-CD45-CE4D5489A0C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9552" y="842155"/>
            <a:ext cx="1296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rinidad and Tobago">
            <a:extLst>
              <a:ext uri="{FF2B5EF4-FFF2-40B4-BE49-F238E27FC236}">
                <a16:creationId xmlns:a16="http://schemas.microsoft.com/office/drawing/2014/main" id="{69F168A8-77F6-8456-6E91-27D0796209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7552" y="824155"/>
            <a:ext cx="1140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lag of Grenada - Wikipedia">
            <a:extLst>
              <a:ext uri="{FF2B5EF4-FFF2-40B4-BE49-F238E27FC236}">
                <a16:creationId xmlns:a16="http://schemas.microsoft.com/office/drawing/2014/main" id="{787BE9E6-9481-5E0B-ED8E-585AEADF78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7552" y="824155"/>
            <a:ext cx="1260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arbados">
            <a:extLst>
              <a:ext uri="{FF2B5EF4-FFF2-40B4-BE49-F238E27FC236}">
                <a16:creationId xmlns:a16="http://schemas.microsoft.com/office/drawing/2014/main" id="{79E3ED21-0C21-76BF-934F-003A27278FA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39482" y="824155"/>
            <a:ext cx="1136070" cy="75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ins Guyana-Suriname | Friendship Pins Guyana-XXX | Flags G | Crossed Flag  Pins Shop">
            <a:extLst>
              <a:ext uri="{FF2B5EF4-FFF2-40B4-BE49-F238E27FC236}">
                <a16:creationId xmlns:a16="http://schemas.microsoft.com/office/drawing/2014/main" id="{E98BCDCA-0683-11DE-7112-76054A3C38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27482" y="795905"/>
            <a:ext cx="1078932" cy="864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lag of Brazil | Britannica">
            <a:extLst>
              <a:ext uri="{FF2B5EF4-FFF2-40B4-BE49-F238E27FC236}">
                <a16:creationId xmlns:a16="http://schemas.microsoft.com/office/drawing/2014/main" id="{AC794A0E-8F7E-69B0-6DF8-AD36F6B995A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56868" y="1455288"/>
            <a:ext cx="1234292" cy="864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lag Belize, flags Belize">
            <a:extLst>
              <a:ext uri="{FF2B5EF4-FFF2-40B4-BE49-F238E27FC236}">
                <a16:creationId xmlns:a16="http://schemas.microsoft.com/office/drawing/2014/main" id="{97FCEEEB-7798-8114-25BF-8AC3385857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67784" y="1508303"/>
            <a:ext cx="1244262" cy="828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lag of France | History &amp; Meaning | Britannica">
            <a:extLst>
              <a:ext uri="{FF2B5EF4-FFF2-40B4-BE49-F238E27FC236}">
                <a16:creationId xmlns:a16="http://schemas.microsoft.com/office/drawing/2014/main" id="{4050BF3F-C996-4C2D-7B6F-D35C588E9E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19862" y="1659905"/>
            <a:ext cx="1298365" cy="8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90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3200" dirty="0">
                <a:latin typeface="Lucida Calligraphy" panose="03010101010101010101" pitchFamily="66" charset="0"/>
              </a:rPr>
              <a:t>THE FOLLOWING MUST BE ADDRESSED</a:t>
            </a:r>
            <a:endParaRPr lang="en-ZA" dirty="0"/>
          </a:p>
        </p:txBody>
      </p:sp>
      <p:sp>
        <p:nvSpPr>
          <p:cNvPr id="3" name="Content Placeholder 2"/>
          <p:cNvSpPr>
            <a:spLocks noGrp="1"/>
          </p:cNvSpPr>
          <p:nvPr>
            <p:ph idx="1"/>
          </p:nvPr>
        </p:nvSpPr>
        <p:spPr/>
        <p:txBody>
          <a:bodyPr>
            <a:normAutofit/>
          </a:bodyPr>
          <a:lstStyle/>
          <a:p>
            <a:pPr marL="0" indent="0">
              <a:buNone/>
            </a:pPr>
            <a:r>
              <a:rPr lang="en-US" sz="1800" b="1" dirty="0">
                <a:latin typeface="Times New Roman" panose="02020603050405020304" pitchFamily="18" charset="0"/>
                <a:cs typeface="Times New Roman" panose="02020603050405020304" pitchFamily="18" charset="0"/>
              </a:rPr>
              <a:t>The 16</a:t>
            </a:r>
            <a:r>
              <a:rPr lang="en-US" sz="1800" b="1" baseline="30000" dirty="0">
                <a:latin typeface="Times New Roman" panose="02020603050405020304" pitchFamily="18" charset="0"/>
                <a:cs typeface="Times New Roman" panose="02020603050405020304" pitchFamily="18" charset="0"/>
              </a:rPr>
              <a:t>th</a:t>
            </a:r>
            <a:r>
              <a:rPr lang="en-US" sz="1800" b="1" dirty="0">
                <a:latin typeface="Times New Roman" panose="02020603050405020304" pitchFamily="18" charset="0"/>
                <a:cs typeface="Times New Roman" panose="02020603050405020304" pitchFamily="18" charset="0"/>
              </a:rPr>
              <a:t> Episcopal District comprise the largest, geographic and diverse district in African Methodism. There are 7 Conferences-Haiti, Dominican Republic, which includes Brazil, Windward Islands, (T&amp;T/Grenada &amp; Barbados), Guyana/Suriname, V.I (St. Croix, St. Thomas, mission in Belize), Europe (England, France) and Jamaica.</a:t>
            </a:r>
            <a:endParaRPr lang="en-ZA" dirty="0"/>
          </a:p>
          <a:p>
            <a:pPr marL="0" indent="0">
              <a:buNone/>
            </a:pPr>
            <a:r>
              <a:rPr lang="en-US" sz="1800" dirty="0">
                <a:effectLst/>
                <a:latin typeface="TimesNewRomanPSMT"/>
                <a:ea typeface="Calibri" panose="020F0502020204030204" pitchFamily="34" charset="0"/>
                <a:cs typeface="TimesNewRomanPSMT"/>
              </a:rPr>
              <a:t>Our District, under the auspices of our Bishop Dr. Marvin C. Zanders II and Supervisor Winifred Houston Zanders, joined in solidarity with all our AME families across the diaspora </a:t>
            </a:r>
            <a:r>
              <a:rPr lang="en-US" dirty="0">
                <a:latin typeface="TimesNewRomanPSMT"/>
                <a:ea typeface="Calibri" panose="020F0502020204030204" pitchFamily="34" charset="0"/>
                <a:cs typeface="TimesNewRomanPSMT"/>
              </a:rPr>
              <a:t>and w</a:t>
            </a:r>
            <a:r>
              <a:rPr lang="en-US" sz="1800" dirty="0">
                <a:effectLst/>
                <a:latin typeface="TimesNewRomanPSMT"/>
                <a:ea typeface="Calibri" panose="020F0502020204030204" pitchFamily="34" charset="0"/>
                <a:cs typeface="TimesNewRomanPSMT"/>
              </a:rPr>
              <a:t>e are in constant prayer for the healing of our AME Families in Haiti who have been experiencing severe social, economic and political unrest as well as the Conferences who have experienced severe climatic changes causing earthquakes, thunderstorms and floodings.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dirty="0"/>
              <a:t>We commend CLO President Abe </a:t>
            </a:r>
            <a:r>
              <a:rPr lang="en-GB" dirty="0" err="1"/>
              <a:t>Makiti</a:t>
            </a:r>
            <a:r>
              <a:rPr lang="en-GB" dirty="0"/>
              <a:t> and his executive for their astute guidance and leadership strategies.</a:t>
            </a:r>
          </a:p>
          <a:p>
            <a:pPr marL="0" indent="0">
              <a:buNone/>
            </a:pPr>
            <a:endParaRPr lang="en-ZA" dirty="0"/>
          </a:p>
          <a:p>
            <a:endParaRPr lang="en-ZA" dirty="0"/>
          </a:p>
          <a:p>
            <a:endParaRPr lang="en-ZA" dirty="0"/>
          </a:p>
        </p:txBody>
      </p:sp>
      <p:pic>
        <p:nvPicPr>
          <p:cNvPr id="4" name="Picture 3"/>
          <p:cNvPicPr>
            <a:picLocks noChangeAspect="1"/>
          </p:cNvPicPr>
          <p:nvPr/>
        </p:nvPicPr>
        <p:blipFill>
          <a:blip r:embed="rId2"/>
          <a:stretch>
            <a:fillRect/>
          </a:stretch>
        </p:blipFill>
        <p:spPr>
          <a:xfrm>
            <a:off x="10686157" y="5472178"/>
            <a:ext cx="1505843" cy="1385822"/>
          </a:xfrm>
          <a:prstGeom prst="rect">
            <a:avLst/>
          </a:prstGeom>
        </p:spPr>
      </p:pic>
    </p:spTree>
    <p:extLst>
      <p:ext uri="{BB962C8B-B14F-4D97-AF65-F5344CB8AC3E}">
        <p14:creationId xmlns:p14="http://schemas.microsoft.com/office/powerpoint/2010/main" val="1099458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latin typeface="Lucida Calligraphy" panose="03010101010101010101" pitchFamily="66" charset="0"/>
              </a:rPr>
              <a:t>MEMBERSHIP</a:t>
            </a:r>
          </a:p>
        </p:txBody>
      </p:sp>
      <p:sp>
        <p:nvSpPr>
          <p:cNvPr id="3" name="Content Placeholder 2"/>
          <p:cNvSpPr>
            <a:spLocks noGrp="1"/>
          </p:cNvSpPr>
          <p:nvPr>
            <p:ph idx="1"/>
          </p:nvPr>
        </p:nvSpPr>
        <p:spPr/>
        <p:txBody>
          <a:bodyPr>
            <a:normAutofit/>
          </a:bodyPr>
          <a:lstStyle/>
          <a:p>
            <a:pPr marL="0" marR="0" indent="0" algn="just">
              <a:lnSpc>
                <a:spcPct val="115000"/>
              </a:lnSpc>
              <a:spcBef>
                <a:spcPts val="0"/>
              </a:spcBef>
              <a:spcAft>
                <a:spcPts val="0"/>
              </a:spcAft>
              <a:buNone/>
            </a:pPr>
            <a:r>
              <a:rPr lang="en-US" sz="1800" b="1" u="sng" dirty="0">
                <a:effectLst/>
                <a:latin typeface="TimesNewRomanPS-BoldMT"/>
                <a:ea typeface="Calibri" panose="020F0502020204030204" pitchFamily="34" charset="0"/>
                <a:cs typeface="TimesNewRomanPS-BoldMT"/>
              </a:rPr>
              <a:t>NAME OF LAY CONFERENCE  ORGS/CHURCHES               NO. OF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TimesNewRomanPSMT"/>
                <a:ea typeface="Calibri" panose="020F0502020204030204" pitchFamily="34" charset="0"/>
                <a:cs typeface="TimesNewRomanPSMT"/>
              </a:rPr>
              <a:t>DOMINICAN REPUBLIC (1in Brazil)                  </a:t>
            </a:r>
            <a:r>
              <a:rPr lang="en-US" dirty="0">
                <a:latin typeface="TimesNewRomanPSMT"/>
                <a:ea typeface="Calibri" panose="020F0502020204030204" pitchFamily="34" charset="0"/>
                <a:cs typeface="TimesNewRomanPSMT"/>
              </a:rPr>
              <a:t>14</a:t>
            </a:r>
            <a:r>
              <a:rPr lang="en-US" sz="1800" dirty="0">
                <a:effectLst/>
                <a:latin typeface="TimesNewRomanPSMT"/>
                <a:ea typeface="Calibri" panose="020F0502020204030204" pitchFamily="34" charset="0"/>
                <a:cs typeface="TimesNewRomanPSMT"/>
              </a:rPr>
              <a:t>                                      </a:t>
            </a:r>
            <a:r>
              <a:rPr lang="en-US" dirty="0">
                <a:latin typeface="TimesNewRomanPSMT"/>
                <a:ea typeface="Calibri" panose="020F0502020204030204" pitchFamily="34" charset="0"/>
                <a:cs typeface="TimesNewRomanPSMT"/>
              </a:rPr>
              <a:t>615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fr-FR" sz="1800" dirty="0">
                <a:effectLst/>
                <a:latin typeface="TimesNewRomanPSMT"/>
                <a:ea typeface="Calibri" panose="020F0502020204030204" pitchFamily="34" charset="0"/>
                <a:cs typeface="TimesNewRomanPSMT"/>
              </a:rPr>
              <a:t>VIRGIN ISLANDS                                                   2                                      101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fr-FR" sz="1800" dirty="0">
                <a:effectLst/>
                <a:latin typeface="TimesNewRomanPSMT"/>
                <a:ea typeface="Calibri" panose="020F0502020204030204" pitchFamily="34" charset="0"/>
                <a:cs typeface="TimesNewRomanPSMT"/>
              </a:rPr>
              <a:t>JAMAICA                                                                 </a:t>
            </a:r>
            <a:r>
              <a:rPr lang="fr-FR" dirty="0">
                <a:latin typeface="TimesNewRomanPSMT"/>
                <a:ea typeface="Calibri" panose="020F0502020204030204" pitchFamily="34" charset="0"/>
                <a:cs typeface="TimesNewRomanPSMT"/>
              </a:rPr>
              <a:t>1</a:t>
            </a:r>
            <a:r>
              <a:rPr lang="fr-FR" sz="1800" dirty="0">
                <a:effectLst/>
                <a:latin typeface="TimesNewRomanPSMT"/>
                <a:ea typeface="Calibri" panose="020F0502020204030204" pitchFamily="34" charset="0"/>
                <a:cs typeface="TimesNewRomanPSMT"/>
              </a:rPr>
              <a:t>                                      </a:t>
            </a:r>
            <a:r>
              <a:rPr lang="fr-FR" dirty="0">
                <a:latin typeface="TimesNewRomanPSMT"/>
                <a:ea typeface="Calibri" panose="020F0502020204030204" pitchFamily="34" charset="0"/>
                <a:cs typeface="TimesNewRomanPSMT"/>
              </a:rPr>
              <a:t>  33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fr-FR" sz="1800" dirty="0">
                <a:effectLst/>
                <a:latin typeface="TimesNewRomanPSMT"/>
                <a:ea typeface="Calibri" panose="020F0502020204030204" pitchFamily="34" charset="0"/>
                <a:cs typeface="TimesNewRomanPSMT"/>
              </a:rPr>
              <a:t>HAITI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TT" sz="1800" dirty="0">
                <a:effectLst/>
                <a:latin typeface="TimesNewRomanPSMT"/>
                <a:ea typeface="Calibri" panose="020F0502020204030204" pitchFamily="34" charset="0"/>
                <a:cs typeface="TimesNewRomanPSMT"/>
              </a:rPr>
              <a:t>EUROPE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TimesNewRomanPSMT"/>
                <a:ea typeface="Calibri" panose="020F0502020204030204" pitchFamily="34" charset="0"/>
                <a:cs typeface="TimesNewRomanPSMT"/>
              </a:rPr>
              <a:t>GUYANA/SURINAME                                          </a:t>
            </a:r>
            <a:r>
              <a:rPr lang="en-US" dirty="0">
                <a:latin typeface="TimesNewRomanPSMT"/>
                <a:ea typeface="Calibri" panose="020F0502020204030204" pitchFamily="34" charset="0"/>
                <a:cs typeface="TimesNewRomanPSMT"/>
              </a:rPr>
              <a:t>12</a:t>
            </a:r>
            <a:r>
              <a:rPr lang="en-US" sz="1800" dirty="0">
                <a:effectLst/>
                <a:latin typeface="TimesNewRomanPSMT"/>
                <a:ea typeface="Calibri" panose="020F0502020204030204" pitchFamily="34" charset="0"/>
                <a:cs typeface="TimesNewRomanPSMT"/>
              </a:rPr>
              <a:t>                                      155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dirty="0">
                <a:effectLst/>
                <a:latin typeface="TimesNewRomanPSMT"/>
                <a:ea typeface="Calibri" panose="020F0502020204030204" pitchFamily="34" charset="0"/>
                <a:cs typeface="TimesNewRomanPSMT"/>
              </a:rPr>
              <a:t>WINDWARD ISLANDS                                        13                                      162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TimesNewRomanPS-BoldMT"/>
                <a:ea typeface="Calibri" panose="020F0502020204030204" pitchFamily="34" charset="0"/>
                <a:cs typeface="TimesNewRomanPS-BoldM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TimesNewRomanPS-BoldMT"/>
                <a:ea typeface="Calibri" panose="020F0502020204030204" pitchFamily="34" charset="0"/>
                <a:cs typeface="TimesNewRomanPS-BoldMT"/>
              </a:rPr>
              <a:t>TOTAL                                                                   </a:t>
            </a:r>
            <a:r>
              <a:rPr lang="en-US" b="1" dirty="0">
                <a:latin typeface="TimesNewRomanPS-BoldMT"/>
                <a:ea typeface="Calibri" panose="020F0502020204030204" pitchFamily="34" charset="0"/>
                <a:cs typeface="TimesNewRomanPS-BoldMT"/>
              </a:rPr>
              <a:t>44</a:t>
            </a:r>
            <a:r>
              <a:rPr lang="en-US" sz="1800" b="1" dirty="0">
                <a:effectLst/>
                <a:latin typeface="TimesNewRomanPS-BoldMT"/>
                <a:ea typeface="Calibri" panose="020F0502020204030204" pitchFamily="34" charset="0"/>
                <a:cs typeface="TimesNewRomanPS-BoldMT"/>
              </a:rPr>
              <a:t>                                   1,066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p>
        </p:txBody>
      </p:sp>
    </p:spTree>
    <p:extLst>
      <p:ext uri="{BB962C8B-B14F-4D97-AF65-F5344CB8AC3E}">
        <p14:creationId xmlns:p14="http://schemas.microsoft.com/office/powerpoint/2010/main" val="3367882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3200" dirty="0">
                <a:latin typeface="Lucida Calligraphy" panose="03010101010101010101" pitchFamily="66" charset="0"/>
              </a:rPr>
              <a:t>TRAINING</a:t>
            </a:r>
          </a:p>
        </p:txBody>
      </p:sp>
      <p:sp>
        <p:nvSpPr>
          <p:cNvPr id="3" name="Content Placeholder 2"/>
          <p:cNvSpPr>
            <a:spLocks noGrp="1"/>
          </p:cNvSpPr>
          <p:nvPr>
            <p:ph idx="1"/>
          </p:nvPr>
        </p:nvSpPr>
        <p:spPr/>
        <p:txBody>
          <a:bodyPr>
            <a:normAutofit/>
          </a:bodyPr>
          <a:lstStyle/>
          <a:p>
            <a:pPr marL="0" indent="0">
              <a:buNone/>
            </a:pPr>
            <a:r>
              <a:rPr lang="en-US" sz="1800" b="1" dirty="0">
                <a:latin typeface="Times New Roman" panose="02020603050405020304" pitchFamily="18" charset="0"/>
                <a:cs typeface="Times New Roman" panose="02020603050405020304" pitchFamily="18" charset="0"/>
              </a:rPr>
              <a:t>Last year, we began training sessions during the heights of the Covid-19 coronavirus, which severely impacted church growth. These included: Mastering Zoom, Evangelism &amp; Financial Management Training which were conducted to assist us in creating a well-informed and spiritually connected service establishment so that the documented 1,066 membership truly understand the role of the AMEC Lay Org in the District. These are all on-going.</a:t>
            </a:r>
          </a:p>
          <a:p>
            <a:pPr marL="0" marR="0" indent="0" algn="just">
              <a:lnSpc>
                <a:spcPct val="115000"/>
              </a:lnSpc>
              <a:spcBef>
                <a:spcPts val="0"/>
              </a:spcBef>
              <a:spcAft>
                <a:spcPts val="0"/>
              </a:spcAft>
              <a:buNone/>
            </a:pPr>
            <a:r>
              <a:rPr lang="en-US" sz="1800" dirty="0">
                <a:effectLst/>
                <a:latin typeface="TimesNewRomanPSMT"/>
                <a:ea typeface="Calibri" panose="020F0502020204030204" pitchFamily="34" charset="0"/>
                <a:cs typeface="TimesNewRomanPSMT"/>
              </a:rPr>
              <a:t>The ongoing resuscitation of the Lay orgs with the provision of Lay Leadership opportunities for the Youth Lay and younger ones through the facilitation of training Workshops in Leadership and Discipleship. Some members continue to attend virtual Theology classes hosted by their Clergy. The attendance and participation of the Young Adults have begun to increase. We now have approximately 30% of the total Lay Org representing Young Adults.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p>
        </p:txBody>
      </p:sp>
      <p:pic>
        <p:nvPicPr>
          <p:cNvPr id="4" name="Picture 3">
            <a:extLst>
              <a:ext uri="{FF2B5EF4-FFF2-40B4-BE49-F238E27FC236}">
                <a16:creationId xmlns:a16="http://schemas.microsoft.com/office/drawing/2014/main" id="{EFB4B5D8-D0EC-A30B-C3FD-E3932239CA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3902" y="1414780"/>
            <a:ext cx="1679067" cy="2377440"/>
          </a:xfrm>
          <a:prstGeom prst="rect">
            <a:avLst/>
          </a:prstGeom>
        </p:spPr>
      </p:pic>
      <p:pic>
        <p:nvPicPr>
          <p:cNvPr id="5" name="Picture 4">
            <a:extLst>
              <a:ext uri="{FF2B5EF4-FFF2-40B4-BE49-F238E27FC236}">
                <a16:creationId xmlns:a16="http://schemas.microsoft.com/office/drawing/2014/main" id="{81007916-3DD2-D75F-9C74-BA41352AC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3902" y="3977269"/>
            <a:ext cx="1800228" cy="2194560"/>
          </a:xfrm>
          <a:prstGeom prst="rect">
            <a:avLst/>
          </a:prstGeom>
        </p:spPr>
      </p:pic>
    </p:spTree>
    <p:extLst>
      <p:ext uri="{BB962C8B-B14F-4D97-AF65-F5344CB8AC3E}">
        <p14:creationId xmlns:p14="http://schemas.microsoft.com/office/powerpoint/2010/main" val="375359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96696"/>
            <a:ext cx="8761413" cy="683936"/>
          </a:xfrm>
        </p:spPr>
        <p:txBody>
          <a:bodyPr/>
          <a:lstStyle/>
          <a:p>
            <a:pPr algn="ctr"/>
            <a:r>
              <a:rPr lang="en-ZA" sz="3200" dirty="0">
                <a:latin typeface="Lucida Calligraphy" panose="03010101010101010101" pitchFamily="66" charset="0"/>
              </a:rPr>
              <a:t>ACCOMPLISHMENTS</a:t>
            </a:r>
          </a:p>
        </p:txBody>
      </p:sp>
      <p:sp>
        <p:nvSpPr>
          <p:cNvPr id="3" name="Content Placeholder 2"/>
          <p:cNvSpPr>
            <a:spLocks noGrp="1"/>
          </p:cNvSpPr>
          <p:nvPr>
            <p:ph idx="1"/>
          </p:nvPr>
        </p:nvSpPr>
        <p:spPr/>
        <p:txBody>
          <a:bodyPr>
            <a:normAutofit/>
          </a:bodyPr>
          <a:lstStyle/>
          <a:p>
            <a:pPr marL="0" indent="0">
              <a:buNone/>
            </a:pPr>
            <a:r>
              <a:rPr lang="en-US" sz="1800" b="1" dirty="0">
                <a:latin typeface="Times New Roman" panose="02020603050405020304" pitchFamily="18" charset="0"/>
                <a:cs typeface="Times New Roman" panose="02020603050405020304" pitchFamily="18" charset="0"/>
              </a:rPr>
              <a:t>Collaborated with the Conference Presidents and established a 2021-2023 Strategic Action Plan.</a:t>
            </a:r>
          </a:p>
          <a:p>
            <a:pPr marL="0" indent="0">
              <a:buNone/>
            </a:pPr>
            <a:r>
              <a:rPr lang="en-US" b="1" dirty="0">
                <a:latin typeface="Times New Roman" panose="02020603050405020304" pitchFamily="18" charset="0"/>
                <a:cs typeface="Times New Roman" panose="02020603050405020304" pitchFamily="18" charset="0"/>
              </a:rPr>
              <a:t>Hosted for the first time a celebration of the history of the first AME churches in each conference. Phase 1-Bishops who served from 1873 to 1964.</a:t>
            </a:r>
            <a:endParaRPr lang="en-US" sz="1800"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Producing a 16</a:t>
            </a:r>
            <a:r>
              <a:rPr lang="en-US" sz="1800" b="1" baseline="30000" dirty="0">
                <a:latin typeface="Times New Roman" panose="02020603050405020304" pitchFamily="18" charset="0"/>
                <a:cs typeface="Times New Roman" panose="02020603050405020304" pitchFamily="18" charset="0"/>
              </a:rPr>
              <a:t>th</a:t>
            </a:r>
            <a:r>
              <a:rPr lang="en-US" sz="1800" b="1" dirty="0">
                <a:latin typeface="Times New Roman" panose="02020603050405020304" pitchFamily="18" charset="0"/>
                <a:cs typeface="Times New Roman" panose="02020603050405020304" pitchFamily="18" charset="0"/>
              </a:rPr>
              <a:t> District Tourism Virtual Drive-Introducing the 16</a:t>
            </a:r>
            <a:r>
              <a:rPr lang="en-US" sz="1800" b="1" baseline="30000" dirty="0">
                <a:latin typeface="Times New Roman" panose="02020603050405020304" pitchFamily="18" charset="0"/>
                <a:cs typeface="Times New Roman" panose="02020603050405020304" pitchFamily="18" charset="0"/>
              </a:rPr>
              <a:t>th</a:t>
            </a:r>
            <a:r>
              <a:rPr lang="en-US" sz="1800" b="1" dirty="0">
                <a:latin typeface="Times New Roman" panose="02020603050405020304" pitchFamily="18" charset="0"/>
                <a:cs typeface="Times New Roman" panose="02020603050405020304" pitchFamily="18" charset="0"/>
              </a:rPr>
              <a:t> to the World-Come &amp; Enjoy our Diversity!</a:t>
            </a:r>
          </a:p>
          <a:p>
            <a:pPr marL="285750" indent="-285750">
              <a:buFont typeface="Arial" panose="020B0604020202020204" pitchFamily="34" charset="0"/>
              <a:buChar char="•"/>
            </a:pPr>
            <a:r>
              <a:rPr lang="en-US" sz="1800" b="1" i="1" dirty="0">
                <a:latin typeface="Times New Roman" panose="02020603050405020304" pitchFamily="18" charset="0"/>
                <a:cs typeface="Times New Roman" panose="02020603050405020304" pitchFamily="18" charset="0"/>
              </a:rPr>
              <a:t>                                       “THE JOURNEY NOW START!”</a:t>
            </a:r>
          </a:p>
          <a:p>
            <a:pPr marL="285750" indent="-285750">
              <a:buFont typeface="Arial" panose="020B0604020202020204" pitchFamily="34" charset="0"/>
              <a:buChar char="•"/>
            </a:pPr>
            <a:r>
              <a:rPr lang="en-US" sz="1800" dirty="0">
                <a:effectLst/>
                <a:latin typeface="TimesNewRomanPSMT"/>
                <a:ea typeface="Calibri" panose="020F0502020204030204" pitchFamily="34" charset="0"/>
                <a:cs typeface="TimesNewRomanPSMT"/>
              </a:rPr>
              <a:t>Community Outreach Programs have been on heavy rotation with members assisting with hamper distributions (clothing, foodstuff, toiletries, school supplies) to earthquake &amp; flooding victims. More than 1,000 hampers have been distributed quarterly.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p>
        </p:txBody>
      </p:sp>
      <p:pic>
        <p:nvPicPr>
          <p:cNvPr id="4" name="Picture 3">
            <a:extLst>
              <a:ext uri="{FF2B5EF4-FFF2-40B4-BE49-F238E27FC236}">
                <a16:creationId xmlns:a16="http://schemas.microsoft.com/office/drawing/2014/main" id="{DA1DA581-604E-EC5A-CC47-5B03B5B984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2268" y="4311650"/>
            <a:ext cx="1783080" cy="2286000"/>
          </a:xfrm>
          <a:prstGeom prst="rect">
            <a:avLst/>
          </a:prstGeom>
        </p:spPr>
      </p:pic>
      <p:pic>
        <p:nvPicPr>
          <p:cNvPr id="5" name="Picture Placeholder 5">
            <a:extLst>
              <a:ext uri="{FF2B5EF4-FFF2-40B4-BE49-F238E27FC236}">
                <a16:creationId xmlns:a16="http://schemas.microsoft.com/office/drawing/2014/main" id="{5B09B775-FC84-FB74-887A-2069936D28F7}"/>
              </a:ext>
            </a:extLst>
          </p:cNvPr>
          <p:cNvPicPr>
            <a:picLocks noChangeAspect="1"/>
          </p:cNvPicPr>
          <p:nvPr/>
        </p:nvPicPr>
        <p:blipFill>
          <a:blip r:embed="rId3">
            <a:extLst>
              <a:ext uri="{28A0092B-C50C-407E-A947-70E740481C1C}">
                <a14:useLocalDpi xmlns:a14="http://schemas.microsoft.com/office/drawing/2010/main" val="0"/>
              </a:ext>
            </a:extLst>
          </a:blip>
          <a:srcRect t="14604" b="14604"/>
          <a:stretch>
            <a:fillRect/>
          </a:stretch>
        </p:blipFill>
        <p:spPr>
          <a:xfrm>
            <a:off x="352976" y="448776"/>
            <a:ext cx="2547703" cy="2011680"/>
          </a:xfrm>
          <a:prstGeom prst="rect">
            <a:avLst/>
          </a:prstGeom>
        </p:spPr>
      </p:pic>
      <p:pic>
        <p:nvPicPr>
          <p:cNvPr id="6" name="Picture 5">
            <a:extLst>
              <a:ext uri="{FF2B5EF4-FFF2-40B4-BE49-F238E27FC236}">
                <a16:creationId xmlns:a16="http://schemas.microsoft.com/office/drawing/2014/main" id="{5656BBBC-1F9C-14F2-AEB9-92C83A5C5515}"/>
              </a:ext>
            </a:extLst>
          </p:cNvPr>
          <p:cNvPicPr>
            <a:picLocks noChangeAspect="1"/>
          </p:cNvPicPr>
          <p:nvPr/>
        </p:nvPicPr>
        <p:blipFill>
          <a:blip r:embed="rId4"/>
          <a:stretch>
            <a:fillRect/>
          </a:stretch>
        </p:blipFill>
        <p:spPr>
          <a:xfrm>
            <a:off x="9585960" y="0"/>
            <a:ext cx="2606040" cy="3474720"/>
          </a:xfrm>
          <a:prstGeom prst="rect">
            <a:avLst/>
          </a:prstGeom>
        </p:spPr>
      </p:pic>
    </p:spTree>
    <p:extLst>
      <p:ext uri="{BB962C8B-B14F-4D97-AF65-F5344CB8AC3E}">
        <p14:creationId xmlns:p14="http://schemas.microsoft.com/office/powerpoint/2010/main" val="569353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3200" dirty="0">
                <a:latin typeface="Lucida Calligraphy" panose="03010101010101010101" pitchFamily="66" charset="0"/>
              </a:rPr>
              <a:t>CHALLENGES</a:t>
            </a:r>
          </a:p>
        </p:txBody>
      </p:sp>
      <p:sp>
        <p:nvSpPr>
          <p:cNvPr id="3" name="Content Placeholder 2"/>
          <p:cNvSpPr>
            <a:spLocks noGrp="1"/>
          </p:cNvSpPr>
          <p:nvPr>
            <p:ph idx="1"/>
          </p:nvPr>
        </p:nvSpPr>
        <p:spPr/>
        <p:txBody>
          <a:bodyPr/>
          <a:lstStyle/>
          <a:p>
            <a:r>
              <a:rPr lang="en-ZA" dirty="0"/>
              <a:t>Communication Challenges: Language Barriers/ Limited </a:t>
            </a:r>
            <a:r>
              <a:rPr lang="en-ZA" dirty="0" err="1"/>
              <a:t>Interpretors</a:t>
            </a:r>
            <a:endParaRPr lang="en-ZA" dirty="0"/>
          </a:p>
          <a:p>
            <a:r>
              <a:rPr lang="en-ZA" dirty="0"/>
              <a:t>Political, Economic &amp; Social Unrests/Climatic Changes</a:t>
            </a:r>
          </a:p>
          <a:p>
            <a:pPr marL="0" indent="0">
              <a:buNone/>
            </a:pPr>
            <a:endParaRPr lang="en-ZA" dirty="0"/>
          </a:p>
        </p:txBody>
      </p:sp>
      <p:sp>
        <p:nvSpPr>
          <p:cNvPr id="4" name="AutoShape 2">
            <a:extLst>
              <a:ext uri="{FF2B5EF4-FFF2-40B4-BE49-F238E27FC236}">
                <a16:creationId xmlns:a16="http://schemas.microsoft.com/office/drawing/2014/main" id="{68934E27-7655-40C2-981B-770794B781B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84738CAA-7E6E-B0E3-7BB7-28B3839955C8}"/>
              </a:ext>
            </a:extLst>
          </p:cNvPr>
          <p:cNvPicPr>
            <a:picLocks noChangeAspect="1"/>
          </p:cNvPicPr>
          <p:nvPr/>
        </p:nvPicPr>
        <p:blipFill>
          <a:blip r:embed="rId2"/>
          <a:stretch>
            <a:fillRect/>
          </a:stretch>
        </p:blipFill>
        <p:spPr>
          <a:xfrm>
            <a:off x="7355449" y="3747698"/>
            <a:ext cx="4391975" cy="2926080"/>
          </a:xfrm>
          <a:prstGeom prst="rect">
            <a:avLst/>
          </a:prstGeom>
        </p:spPr>
      </p:pic>
      <p:pic>
        <p:nvPicPr>
          <p:cNvPr id="6" name="Picture 5">
            <a:extLst>
              <a:ext uri="{FF2B5EF4-FFF2-40B4-BE49-F238E27FC236}">
                <a16:creationId xmlns:a16="http://schemas.microsoft.com/office/drawing/2014/main" id="{B83ABCD5-5259-EE82-E62D-BF3F60494113}"/>
              </a:ext>
            </a:extLst>
          </p:cNvPr>
          <p:cNvPicPr>
            <a:picLocks noChangeAspect="1"/>
          </p:cNvPicPr>
          <p:nvPr/>
        </p:nvPicPr>
        <p:blipFill>
          <a:blip r:embed="rId3"/>
          <a:stretch>
            <a:fillRect/>
          </a:stretch>
        </p:blipFill>
        <p:spPr>
          <a:xfrm>
            <a:off x="1632353" y="3825240"/>
            <a:ext cx="5204410" cy="2926080"/>
          </a:xfrm>
          <a:prstGeom prst="rect">
            <a:avLst/>
          </a:prstGeom>
        </p:spPr>
      </p:pic>
    </p:spTree>
    <p:extLst>
      <p:ext uri="{BB962C8B-B14F-4D97-AF65-F5344CB8AC3E}">
        <p14:creationId xmlns:p14="http://schemas.microsoft.com/office/powerpoint/2010/main" val="3631278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latin typeface="Lucida Calligraphy" panose="03010101010101010101" pitchFamily="66" charset="0"/>
              </a:rPr>
              <a:t>CHALLENGES</a:t>
            </a:r>
            <a:r>
              <a:rPr lang="en-ZA" dirty="0"/>
              <a:t> – </a:t>
            </a:r>
            <a:r>
              <a:rPr lang="en-ZA" sz="3200" dirty="0">
                <a:latin typeface="Lucida Calligraphy" panose="03010101010101010101" pitchFamily="66" charset="0"/>
              </a:rPr>
              <a:t>HOW</a:t>
            </a:r>
            <a:r>
              <a:rPr lang="en-ZA" dirty="0"/>
              <a:t> </a:t>
            </a:r>
            <a:r>
              <a:rPr lang="en-ZA" dirty="0">
                <a:latin typeface="Lucida Calligraphy" panose="03010101010101010101" pitchFamily="66" charset="0"/>
              </a:rPr>
              <a:t>CAN WE HELP</a:t>
            </a:r>
          </a:p>
        </p:txBody>
      </p:sp>
      <p:sp>
        <p:nvSpPr>
          <p:cNvPr id="3" name="Content Placeholder 2"/>
          <p:cNvSpPr>
            <a:spLocks noGrp="1"/>
          </p:cNvSpPr>
          <p:nvPr>
            <p:ph idx="1"/>
          </p:nvPr>
        </p:nvSpPr>
        <p:spPr/>
        <p:txBody>
          <a:bodyPr>
            <a:normAutofit fontScale="85000" lnSpcReduction="20000"/>
          </a:bodyPr>
          <a:lstStyle/>
          <a:p>
            <a:pPr marL="0" marR="0" indent="0" algn="just">
              <a:lnSpc>
                <a:spcPct val="115000"/>
              </a:lnSpc>
              <a:spcBef>
                <a:spcPts val="0"/>
              </a:spcBef>
              <a:spcAft>
                <a:spcPts val="0"/>
              </a:spcAft>
              <a:buNone/>
            </a:pPr>
            <a:r>
              <a:rPr lang="en-US" sz="1800" b="1" u="sng" dirty="0">
                <a:effectLst/>
                <a:latin typeface="TimesNewRomanPS-BoldMT"/>
                <a:ea typeface="Calibri" panose="020F0502020204030204" pitchFamily="34" charset="0"/>
                <a:cs typeface="TimesNewRomanPS-BoldMT"/>
              </a:rPr>
              <a:t>RECOMMENDATIONS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pPr>
            <a:r>
              <a:rPr lang="en-US" sz="1800" b="1" dirty="0">
                <a:effectLst/>
                <a:latin typeface="SymbolMT"/>
                <a:ea typeface="Calibri" panose="020F0502020204030204" pitchFamily="34" charset="0"/>
                <a:cs typeface="SymbolMT"/>
              </a:rPr>
              <a:t>We must continue to share information about the cultures of our Districts 1-20 so as to </a:t>
            </a:r>
            <a:r>
              <a:rPr lang="en-US" b="1" dirty="0">
                <a:latin typeface="TimesNewRomanPSMT"/>
                <a:ea typeface="Calibri" panose="020F0502020204030204" pitchFamily="34" charset="0"/>
                <a:cs typeface="SymbolMT"/>
              </a:rPr>
              <a:t>c</a:t>
            </a:r>
            <a:r>
              <a:rPr lang="en-US" sz="1800" b="1" dirty="0">
                <a:effectLst/>
                <a:latin typeface="TimesNewRomanPSMT"/>
                <a:ea typeface="Calibri" panose="020F0502020204030204" pitchFamily="34" charset="0"/>
                <a:cs typeface="TimesNewRomanPSMT"/>
              </a:rPr>
              <a:t>reate stronger organizations with the key focus of advancing the total program of the AME Churches globally. </a:t>
            </a:r>
          </a:p>
          <a:p>
            <a:pPr algn="just">
              <a:lnSpc>
                <a:spcPct val="115000"/>
              </a:lnSpc>
              <a:spcBef>
                <a:spcPts val="0"/>
              </a:spcBef>
            </a:pPr>
            <a:r>
              <a:rPr lang="en-US" sz="1800" b="1" dirty="0">
                <a:effectLst/>
                <a:latin typeface="TimesNewRomanPSMT"/>
                <a:ea typeface="Calibri" panose="020F0502020204030204" pitchFamily="34" charset="0"/>
                <a:cs typeface="TimesNewRomanPSMT"/>
              </a:rPr>
              <a:t>Our Public Relations/Marketing Teams must continue to sensitize the communities about our AME Churches and subsequently the important role played by the church in the reduction of negative isms.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TimesNewRomanPSMT"/>
                <a:ea typeface="Calibri" panose="020F0502020204030204" pitchFamily="34" charset="0"/>
                <a:cs typeface="TimesNewRomanPSMT"/>
              </a:rPr>
              <a:t>This requires more collaboration and it is vitally important that the Laity play a pivotal role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15000"/>
              </a:lnSpc>
              <a:spcBef>
                <a:spcPts val="0"/>
              </a:spcBef>
              <a:spcAft>
                <a:spcPts val="0"/>
              </a:spcAft>
              <a:buNone/>
            </a:pPr>
            <a:r>
              <a:rPr lang="en-US" b="1" dirty="0">
                <a:latin typeface="TimesNewRomanPSMT"/>
                <a:ea typeface="Calibri" panose="020F0502020204030204" pitchFamily="34" charset="0"/>
                <a:cs typeface="TimesNewRomanPSMT"/>
              </a:rPr>
              <a:t>      </a:t>
            </a:r>
            <a:r>
              <a:rPr lang="en-US" sz="1800" b="1" dirty="0">
                <a:effectLst/>
                <a:latin typeface="TimesNewRomanPSMT"/>
                <a:ea typeface="Calibri" panose="020F0502020204030204" pitchFamily="34" charset="0"/>
                <a:cs typeface="TimesNewRomanPSMT"/>
              </a:rPr>
              <a:t> effectuating this change.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SymbolMT"/>
                <a:ea typeface="Calibri" panose="020F0502020204030204" pitchFamily="34" charset="0"/>
                <a:cs typeface="SymbolMT"/>
              </a:rPr>
              <a:t>• </a:t>
            </a:r>
            <a:r>
              <a:rPr lang="en-US" sz="1800" b="1" dirty="0">
                <a:effectLst/>
                <a:latin typeface="TimesNewRomanPSMT"/>
                <a:ea typeface="Calibri" panose="020F0502020204030204" pitchFamily="34" charset="0"/>
                <a:cs typeface="TimesNewRomanPSMT"/>
              </a:rPr>
              <a:t>The Lay Executive (from which all Boards are established) must play an integral role in the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TimesNewRomanPSMT"/>
                <a:ea typeface="Calibri" panose="020F0502020204030204" pitchFamily="34" charset="0"/>
                <a:cs typeface="TimesNewRomanPSMT"/>
              </a:rPr>
              <a:t>   decision making process of the church, thus helping to bridge the gap between Clergy and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TimesNewRomanPSMT"/>
                <a:ea typeface="Calibri" panose="020F0502020204030204" pitchFamily="34" charset="0"/>
                <a:cs typeface="TimesNewRomanPSMT"/>
              </a:rPr>
              <a:t>   Laity.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SymbolMT"/>
                <a:ea typeface="Calibri" panose="020F0502020204030204" pitchFamily="34" charset="0"/>
                <a:cs typeface="SymbolMT"/>
              </a:rPr>
              <a:t>• </a:t>
            </a:r>
            <a:r>
              <a:rPr lang="en-US" sz="1800" b="1" dirty="0">
                <a:effectLst/>
                <a:latin typeface="TimesNewRomanPSMT"/>
                <a:ea typeface="Calibri" panose="020F0502020204030204" pitchFamily="34" charset="0"/>
                <a:cs typeface="TimesNewRomanPSMT"/>
              </a:rPr>
              <a:t>More Fundraisers must be hosted so as to be able to assist with accumulating the Budget as </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TimesNewRomanPSMT"/>
                <a:ea typeface="Calibri" panose="020F0502020204030204" pitchFamily="34" charset="0"/>
                <a:cs typeface="TimesNewRomanPSMT"/>
              </a:rPr>
              <a:t>   well as more hosting of Evangelism sessions throughout the communities.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800" b="1" dirty="0">
                <a:effectLst/>
                <a:latin typeface="SymbolMT"/>
                <a:ea typeface="Calibri" panose="020F0502020204030204" pitchFamily="34" charset="0"/>
                <a:cs typeface="SymbolMT"/>
              </a:rPr>
              <a:t>• </a:t>
            </a:r>
            <a:r>
              <a:rPr lang="en-US" sz="1800" b="1" dirty="0">
                <a:effectLst/>
                <a:latin typeface="TimesNewRomanPSMT"/>
                <a:ea typeface="Calibri" panose="020F0502020204030204" pitchFamily="34" charset="0"/>
                <a:cs typeface="TimesNewRomanPSMT"/>
              </a:rPr>
              <a:t>Ongoing education of the Lay Constitution, AME Doctrine &amp; Discipline to the Laity.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A" dirty="0"/>
          </a:p>
        </p:txBody>
      </p:sp>
      <p:pic>
        <p:nvPicPr>
          <p:cNvPr id="4" name="Picture 2" descr="All Hands On Deck #TheHomeStretch #MountainsToClimb #TeamEffort - FiveSix  Productions">
            <a:extLst>
              <a:ext uri="{FF2B5EF4-FFF2-40B4-BE49-F238E27FC236}">
                <a16:creationId xmlns:a16="http://schemas.microsoft.com/office/drawing/2014/main" id="{3F6EB022-7A25-3F0E-5CEF-F0CC84831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4608" y="3831917"/>
            <a:ext cx="2565838" cy="274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Quotes about All hands on deck (29 quotes)">
            <a:extLst>
              <a:ext uri="{FF2B5EF4-FFF2-40B4-BE49-F238E27FC236}">
                <a16:creationId xmlns:a16="http://schemas.microsoft.com/office/drawing/2014/main" id="{C895E935-841E-945B-A578-AFDCE0E77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305" y="34712"/>
            <a:ext cx="1645920" cy="16459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VID-19: All hands on deck, please | Deccan Herald">
            <a:extLst>
              <a:ext uri="{FF2B5EF4-FFF2-40B4-BE49-F238E27FC236}">
                <a16:creationId xmlns:a16="http://schemas.microsoft.com/office/drawing/2014/main" id="{8F9E6485-D4B2-6A5E-DC22-C2340BC631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6366" y="1654483"/>
            <a:ext cx="1779564"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4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sz="3200" dirty="0">
                <a:latin typeface="Lucida Calligraphy" panose="03010101010101010101" pitchFamily="66" charset="0"/>
              </a:rPr>
              <a:t>UPCOMING EVENTS</a:t>
            </a:r>
          </a:p>
        </p:txBody>
      </p:sp>
      <p:sp>
        <p:nvSpPr>
          <p:cNvPr id="3" name="Content Placeholder 2"/>
          <p:cNvSpPr>
            <a:spLocks noGrp="1"/>
          </p:cNvSpPr>
          <p:nvPr>
            <p:ph idx="1"/>
          </p:nvPr>
        </p:nvSpPr>
        <p:spPr/>
        <p:txBody>
          <a:bodyPr>
            <a:normAutofit/>
          </a:bodyPr>
          <a:lstStyle/>
          <a:p>
            <a:pPr marL="0" indent="0">
              <a:buNone/>
            </a:pPr>
            <a:r>
              <a:rPr lang="en-US" sz="1800" b="1" dirty="0">
                <a:latin typeface="Times New Roman" panose="02020603050405020304" pitchFamily="18" charset="0"/>
                <a:cs typeface="Times New Roman" panose="02020603050405020304" pitchFamily="18" charset="0"/>
              </a:rPr>
              <a:t>WAY FORWARD</a:t>
            </a:r>
            <a:br>
              <a:rPr lang="en-US" sz="1800" dirty="0">
                <a:latin typeface="Times New Roman" panose="02020603050405020304" pitchFamily="18" charset="0"/>
                <a:cs typeface="Times New Roman" panose="02020603050405020304" pitchFamily="18" charset="0"/>
              </a:rPr>
            </a:br>
            <a:r>
              <a:rPr lang="en-US" sz="1800" b="1" dirty="0">
                <a:latin typeface="Times New Roman" panose="02020603050405020304" pitchFamily="18" charset="0"/>
                <a:cs typeface="Times New Roman" panose="02020603050405020304" pitchFamily="18" charset="0"/>
              </a:rPr>
              <a:t>Still in the process of adjustments, we aim to create a well-informed and connected spiritual service establishment in which all levels of the Laity understand the role of the AMEC in the socio-economic, spiritual development of the district.</a:t>
            </a:r>
          </a:p>
          <a:p>
            <a:r>
              <a:rPr lang="en-US" sz="1800" b="1" dirty="0">
                <a:latin typeface="Times New Roman" panose="02020603050405020304" pitchFamily="18" charset="0"/>
                <a:cs typeface="Times New Roman" panose="02020603050405020304" pitchFamily="18" charset="0"/>
              </a:rPr>
              <a:t>The 16</a:t>
            </a:r>
            <a:r>
              <a:rPr lang="en-US" sz="1800" b="1" baseline="30000" dirty="0">
                <a:latin typeface="Times New Roman" panose="02020603050405020304" pitchFamily="18" charset="0"/>
                <a:cs typeface="Times New Roman" panose="02020603050405020304" pitchFamily="18" charset="0"/>
              </a:rPr>
              <a:t>th</a:t>
            </a:r>
            <a:r>
              <a:rPr lang="en-US" sz="1800" b="1" dirty="0">
                <a:latin typeface="Times New Roman" panose="02020603050405020304" pitchFamily="18" charset="0"/>
                <a:cs typeface="Times New Roman" panose="02020603050405020304" pitchFamily="18" charset="0"/>
              </a:rPr>
              <a:t> District Lay Convention, in January 2023, which is geared toward:</a:t>
            </a:r>
          </a:p>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Enhancing Institutional Strengthening</a:t>
            </a:r>
          </a:p>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Communications &amp; Public Relations; Encouraging Capacity Building as well as</a:t>
            </a:r>
          </a:p>
          <a:p>
            <a:pPr marL="285750" indent="-285750">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Research Development &amp; Innovative Mechanisms to drive revenue generation, church growth &amp; development.</a:t>
            </a:r>
          </a:p>
          <a:p>
            <a:pPr marL="285750" indent="-285750">
              <a:buFont typeface="Arial" panose="020B0604020202020204" pitchFamily="34" charset="0"/>
              <a:buChar char="•"/>
            </a:pPr>
            <a:endParaRPr lang="en-US" sz="1800" b="1" dirty="0">
              <a:latin typeface="Times New Roman" panose="02020603050405020304" pitchFamily="18" charset="0"/>
              <a:cs typeface="Times New Roman" panose="02020603050405020304" pitchFamily="18" charset="0"/>
            </a:endParaRPr>
          </a:p>
          <a:p>
            <a:pPr marL="0" indent="0">
              <a:buNone/>
            </a:pPr>
            <a:endParaRPr lang="en-ZA" dirty="0"/>
          </a:p>
        </p:txBody>
      </p:sp>
      <p:pic>
        <p:nvPicPr>
          <p:cNvPr id="4" name="Picture 3">
            <a:extLst>
              <a:ext uri="{FF2B5EF4-FFF2-40B4-BE49-F238E27FC236}">
                <a16:creationId xmlns:a16="http://schemas.microsoft.com/office/drawing/2014/main" id="{D834A060-5EB7-527A-3025-DD7E1CBC35EC}"/>
              </a:ext>
            </a:extLst>
          </p:cNvPr>
          <p:cNvPicPr>
            <a:picLocks noChangeAspect="1"/>
          </p:cNvPicPr>
          <p:nvPr/>
        </p:nvPicPr>
        <p:blipFill>
          <a:blip r:embed="rId2"/>
          <a:stretch>
            <a:fillRect/>
          </a:stretch>
        </p:blipFill>
        <p:spPr>
          <a:xfrm>
            <a:off x="9358312" y="4843462"/>
            <a:ext cx="2619375" cy="1743075"/>
          </a:xfrm>
          <a:prstGeom prst="rect">
            <a:avLst/>
          </a:prstGeom>
        </p:spPr>
      </p:pic>
    </p:spTree>
    <p:extLst>
      <p:ext uri="{BB962C8B-B14F-4D97-AF65-F5344CB8AC3E}">
        <p14:creationId xmlns:p14="http://schemas.microsoft.com/office/powerpoint/2010/main" val="3304753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1079</TotalTime>
  <Words>790</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Century Gothic</vt:lpstr>
      <vt:lpstr>Lucida Calligraphy</vt:lpstr>
      <vt:lpstr>SymbolMT</vt:lpstr>
      <vt:lpstr>Times New Roman</vt:lpstr>
      <vt:lpstr>TimesNewRomanPS-BoldMT</vt:lpstr>
      <vt:lpstr>TimesNewRomanPSMT</vt:lpstr>
      <vt:lpstr>Wingdings 3</vt:lpstr>
      <vt:lpstr>Ion Boardroom</vt:lpstr>
      <vt:lpstr>CLO REPORTING – 16TH EPISCOPAL DISTRICT</vt:lpstr>
      <vt:lpstr>THE FOLLOWING MUST BE ADDRESSED</vt:lpstr>
      <vt:lpstr>MEMBERSHIP</vt:lpstr>
      <vt:lpstr>TRAINING</vt:lpstr>
      <vt:lpstr>ACCOMPLISHMENTS</vt:lpstr>
      <vt:lpstr>CHALLENGES</vt:lpstr>
      <vt:lpstr>CHALLENGES – HOW CAN WE HELP</vt:lpstr>
      <vt:lpstr>UPCOMING EVENTS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EPISCOPAL PRESIDENTS’MEETING 11TH SEPTEMBER 2021</dc:title>
  <dc:creator>lesit</dc:creator>
  <cp:lastModifiedBy>Shirlaine Hendrickson</cp:lastModifiedBy>
  <cp:revision>30</cp:revision>
  <dcterms:created xsi:type="dcterms:W3CDTF">2021-09-11T06:59:31Z</dcterms:created>
  <dcterms:modified xsi:type="dcterms:W3CDTF">2022-12-02T02:40:37Z</dcterms:modified>
</cp:coreProperties>
</file>