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7"/>
  </p:notesMasterIdLst>
  <p:sldIdLst>
    <p:sldId id="256" r:id="rId2"/>
    <p:sldId id="257" r:id="rId3"/>
    <p:sldId id="258" r:id="rId4"/>
    <p:sldId id="259" r:id="rId5"/>
    <p:sldId id="260" r:id="rId6"/>
  </p:sldIdLst>
  <p:sldSz cx="10058400" cy="77724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guide id="3" orient="horz" pos="2448">
          <p15:clr>
            <a:srgbClr val="A4A3A4"/>
          </p15:clr>
        </p15:guide>
        <p15:guide id="4" pos="3168">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BDD2CE4-0D1C-97FB-C7EF-41163B4E061D}" name="David Douglas" initials="DD" userId="eae24328e3cfe860"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125" d="100"/>
          <a:sy n="125" d="100"/>
        </p:scale>
        <p:origin x="-2392" y="-176"/>
      </p:cViewPr>
      <p:guideLst>
        <p:guide orient="horz" pos="2160"/>
        <p:guide orient="horz" pos="2448"/>
        <p:guide pos="3840"/>
        <p:guide pos="31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3" Type="http://schemas.microsoft.com/office/2018/10/relationships/authors" Targe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F65BDCBD-5FDE-44C6-81CE-EA882C4D1111}" type="datetimeFigureOut">
              <a:rPr lang="en-US" smtClean="0"/>
              <a:t>11/29/22</a:t>
            </a:fld>
            <a:endParaRPr lang="en-US" dirty="0"/>
          </a:p>
        </p:txBody>
      </p:sp>
      <p:sp>
        <p:nvSpPr>
          <p:cNvPr id="4" name="Slide Image Placeholder 3"/>
          <p:cNvSpPr>
            <a:spLocks noGrp="1" noRot="1" noChangeAspect="1"/>
          </p:cNvSpPr>
          <p:nvPr>
            <p:ph type="sldImg" idx="2"/>
          </p:nvPr>
        </p:nvSpPr>
        <p:spPr>
          <a:xfrm>
            <a:off x="3074988" y="857250"/>
            <a:ext cx="2994025" cy="23145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FFAE9649-4718-4923-A462-4EAA46EABCF6}" type="slidenum">
              <a:rPr lang="en-US" smtClean="0"/>
              <a:t>‹#›</a:t>
            </a:fld>
            <a:endParaRPr lang="en-US" dirty="0"/>
          </a:p>
        </p:txBody>
      </p:sp>
    </p:spTree>
    <p:extLst>
      <p:ext uri="{BB962C8B-B14F-4D97-AF65-F5344CB8AC3E}">
        <p14:creationId xmlns:p14="http://schemas.microsoft.com/office/powerpoint/2010/main" val="439753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688"/>
            <a:ext cx="10058400" cy="7782631"/>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952838" y="2379697"/>
            <a:ext cx="7281168" cy="303466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952838" y="5414364"/>
            <a:ext cx="7281168" cy="976276"/>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8171031" y="2078178"/>
            <a:ext cx="1122679" cy="251459"/>
          </a:xfrm>
        </p:spPr>
        <p:txBody>
          <a:bodyPr anchor="t"/>
          <a:lstStyle>
            <a:lvl1pPr algn="l">
              <a:defRPr b="0" i="0">
                <a:solidFill>
                  <a:schemeClr val="bg1"/>
                </a:solidFill>
              </a:defRPr>
            </a:lvl1pPr>
          </a:lstStyle>
          <a:p>
            <a:fld id="{76FCC134-2B0F-4BD1-A14A-2DECC83A3900}" type="datetimeFigureOut">
              <a:rPr lang="en-ZA" smtClean="0"/>
              <a:t>11/29/22</a:t>
            </a:fld>
            <a:endParaRPr lang="en-ZA" dirty="0"/>
          </a:p>
        </p:txBody>
      </p:sp>
      <p:sp>
        <p:nvSpPr>
          <p:cNvPr id="5" name="Footer Placeholder 4"/>
          <p:cNvSpPr>
            <a:spLocks noGrp="1"/>
          </p:cNvSpPr>
          <p:nvPr>
            <p:ph type="ftr" sz="quarter" idx="11"/>
          </p:nvPr>
        </p:nvSpPr>
        <p:spPr>
          <a:xfrm rot="5400000">
            <a:off x="6796612" y="3704054"/>
            <a:ext cx="4374434" cy="251461"/>
          </a:xfrm>
        </p:spPr>
        <p:txBody>
          <a:bodyPr/>
          <a:lstStyle>
            <a:lvl1pPr>
              <a:defRPr b="0" i="0">
                <a:solidFill>
                  <a:schemeClr val="bg1"/>
                </a:solidFill>
              </a:defRPr>
            </a:lvl1pPr>
          </a:lstStyle>
          <a:p>
            <a:endParaRPr lang="en-ZA" dirty="0"/>
          </a:p>
        </p:txBody>
      </p:sp>
      <p:sp>
        <p:nvSpPr>
          <p:cNvPr id="10" name="Rectangle 9"/>
          <p:cNvSpPr/>
          <p:nvPr/>
        </p:nvSpPr>
        <p:spPr>
          <a:xfrm>
            <a:off x="8611196" y="0"/>
            <a:ext cx="565785" cy="12954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8539582" y="331624"/>
            <a:ext cx="691514" cy="870045"/>
          </a:xfrm>
        </p:spPr>
        <p:txBody>
          <a:bodyPr/>
          <a:lstStyle>
            <a:lvl1pPr>
              <a:defRPr sz="2800" b="0" i="0">
                <a:latin typeface="+mj-lt"/>
              </a:defRPr>
            </a:lvl1pPr>
          </a:lstStyle>
          <a:p>
            <a:fld id="{EF9E3C39-8820-43DF-BEE9-BF2806B67D68}" type="slidenum">
              <a:rPr lang="en-ZA" smtClean="0"/>
              <a:t>‹#›</a:t>
            </a:fld>
            <a:endParaRPr lang="en-ZA" dirty="0"/>
          </a:p>
        </p:txBody>
      </p:sp>
    </p:spTree>
    <p:extLst>
      <p:ext uri="{BB962C8B-B14F-4D97-AF65-F5344CB8AC3E}">
        <p14:creationId xmlns:p14="http://schemas.microsoft.com/office/powerpoint/2010/main" val="348917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688"/>
            <a:ext cx="10058400" cy="7782631"/>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952840" y="5628897"/>
            <a:ext cx="7281167" cy="642303"/>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952838" y="777240"/>
            <a:ext cx="7281168" cy="38862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bwMode="gray">
          <a:xfrm>
            <a:off x="952839" y="6274887"/>
            <a:ext cx="7281166" cy="559540"/>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FCC134-2B0F-4BD1-A14A-2DECC83A3900}" type="datetimeFigureOut">
              <a:rPr lang="en-ZA" smtClean="0"/>
              <a:t>11/29/22</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13" name="Rectangle 12"/>
          <p:cNvSpPr/>
          <p:nvPr/>
        </p:nvSpPr>
        <p:spPr>
          <a:xfrm>
            <a:off x="8611196" y="0"/>
            <a:ext cx="565785" cy="12954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F9E3C39-8820-43DF-BEE9-BF2806B67D68}" type="slidenum">
              <a:rPr lang="en-ZA" smtClean="0"/>
              <a:t>‹#›</a:t>
            </a:fld>
            <a:endParaRPr lang="en-ZA" dirty="0"/>
          </a:p>
        </p:txBody>
      </p:sp>
    </p:spTree>
    <p:extLst>
      <p:ext uri="{BB962C8B-B14F-4D97-AF65-F5344CB8AC3E}">
        <p14:creationId xmlns:p14="http://schemas.microsoft.com/office/powerpoint/2010/main" val="4290776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688"/>
            <a:ext cx="10058400" cy="7782631"/>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952838" y="1205207"/>
            <a:ext cx="7281169" cy="1563722"/>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952838" y="4015740"/>
            <a:ext cx="7281169" cy="28067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6FCC134-2B0F-4BD1-A14A-2DECC83A3900}" type="datetimeFigureOut">
              <a:rPr lang="en-ZA" smtClean="0"/>
              <a:t>11/29/22</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13" name="Rectangle 12"/>
          <p:cNvSpPr/>
          <p:nvPr/>
        </p:nvSpPr>
        <p:spPr>
          <a:xfrm>
            <a:off x="8611196" y="0"/>
            <a:ext cx="565785" cy="12954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F9E3C39-8820-43DF-BEE9-BF2806B67D68}" type="slidenum">
              <a:rPr lang="en-ZA" smtClean="0"/>
              <a:t>‹#›</a:t>
            </a:fld>
            <a:endParaRPr lang="en-ZA" dirty="0"/>
          </a:p>
        </p:txBody>
      </p:sp>
    </p:spTree>
    <p:extLst>
      <p:ext uri="{BB962C8B-B14F-4D97-AF65-F5344CB8AC3E}">
        <p14:creationId xmlns:p14="http://schemas.microsoft.com/office/powerpoint/2010/main" val="4267682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688"/>
            <a:ext cx="10058400" cy="7782631"/>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8018537" y="2982724"/>
            <a:ext cx="661577"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741094" y="669905"/>
            <a:ext cx="661577"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305050" y="1111254"/>
            <a:ext cx="6974472" cy="3058016"/>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605405" y="4169268"/>
            <a:ext cx="6373762" cy="387797"/>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952838" y="4930745"/>
            <a:ext cx="7281169" cy="189992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6FCC134-2B0F-4BD1-A14A-2DECC83A3900}" type="datetimeFigureOut">
              <a:rPr lang="en-ZA" smtClean="0"/>
              <a:t>11/29/22</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32" name="Rectangle 31"/>
          <p:cNvSpPr/>
          <p:nvPr/>
        </p:nvSpPr>
        <p:spPr>
          <a:xfrm>
            <a:off x="8611196" y="0"/>
            <a:ext cx="565785" cy="12954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F9E3C39-8820-43DF-BEE9-BF2806B67D68}" type="slidenum">
              <a:rPr lang="en-ZA" smtClean="0"/>
              <a:t>‹#›</a:t>
            </a:fld>
            <a:endParaRPr lang="en-ZA" dirty="0"/>
          </a:p>
        </p:txBody>
      </p:sp>
    </p:spTree>
    <p:extLst>
      <p:ext uri="{BB962C8B-B14F-4D97-AF65-F5344CB8AC3E}">
        <p14:creationId xmlns:p14="http://schemas.microsoft.com/office/powerpoint/2010/main" val="5182596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688"/>
            <a:ext cx="10058400" cy="7782631"/>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952838" y="2686756"/>
            <a:ext cx="7281170" cy="2065516"/>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952838" y="5704144"/>
            <a:ext cx="7281169" cy="97512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FCC134-2B0F-4BD1-A14A-2DECC83A3900}" type="datetimeFigureOut">
              <a:rPr lang="en-ZA" smtClean="0"/>
              <a:t>11/29/22</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12" name="Rectangle 11"/>
          <p:cNvSpPr/>
          <p:nvPr/>
        </p:nvSpPr>
        <p:spPr>
          <a:xfrm>
            <a:off x="8611196" y="0"/>
            <a:ext cx="565785" cy="12954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F9E3C39-8820-43DF-BEE9-BF2806B67D68}" type="slidenum">
              <a:rPr lang="en-ZA" smtClean="0"/>
              <a:t>‹#›</a:t>
            </a:fld>
            <a:endParaRPr lang="en-ZA" dirty="0"/>
          </a:p>
        </p:txBody>
      </p:sp>
    </p:spTree>
    <p:extLst>
      <p:ext uri="{BB962C8B-B14F-4D97-AF65-F5344CB8AC3E}">
        <p14:creationId xmlns:p14="http://schemas.microsoft.com/office/powerpoint/2010/main" val="40114337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952837" y="2966272"/>
            <a:ext cx="2581564" cy="653097"/>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952837" y="3619369"/>
            <a:ext cx="2581564" cy="32112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722996" y="2950637"/>
            <a:ext cx="2594939" cy="653097"/>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722996" y="3619371"/>
            <a:ext cx="2594939" cy="32112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6506529" y="2966274"/>
            <a:ext cx="2607849" cy="65309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6506529" y="3619371"/>
            <a:ext cx="2610893" cy="321129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3633276" y="2912251"/>
            <a:ext cx="0" cy="3958166"/>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6412231" y="2912251"/>
            <a:ext cx="0" cy="3958166"/>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6FCC134-2B0F-4BD1-A14A-2DECC83A3900}" type="datetimeFigureOut">
              <a:rPr lang="en-ZA" smtClean="0"/>
              <a:t>11/29/22</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EF9E3C39-8820-43DF-BEE9-BF2806B67D68}" type="slidenum">
              <a:rPr lang="en-ZA" smtClean="0"/>
              <a:t>‹#›</a:t>
            </a:fld>
            <a:endParaRPr lang="en-ZA" dirty="0"/>
          </a:p>
        </p:txBody>
      </p:sp>
    </p:spTree>
    <p:extLst>
      <p:ext uri="{BB962C8B-B14F-4D97-AF65-F5344CB8AC3E}">
        <p14:creationId xmlns:p14="http://schemas.microsoft.com/office/powerpoint/2010/main" val="7757271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952837" y="5137224"/>
            <a:ext cx="2516612" cy="653097"/>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101005" y="2950635"/>
            <a:ext cx="2220275" cy="1803711"/>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952836" y="5790323"/>
            <a:ext cx="2516611" cy="104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772343" y="5137225"/>
            <a:ext cx="2513582" cy="737977"/>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917482" y="2950635"/>
            <a:ext cx="2220274" cy="1803711"/>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769315" y="5875204"/>
            <a:ext cx="2516611" cy="95546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6586333" y="5137226"/>
            <a:ext cx="2516611" cy="73797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6734500" y="2950635"/>
            <a:ext cx="2220275" cy="1803711"/>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6586333" y="5875201"/>
            <a:ext cx="2516611" cy="95546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620226" y="2950633"/>
            <a:ext cx="0" cy="3986607"/>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436572" y="2950633"/>
            <a:ext cx="0" cy="3958167"/>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6FCC134-2B0F-4BD1-A14A-2DECC83A3900}" type="datetimeFigureOut">
              <a:rPr lang="en-ZA" smtClean="0"/>
              <a:t>11/29/22</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EF9E3C39-8820-43DF-BEE9-BF2806B67D68}" type="slidenum">
              <a:rPr lang="en-ZA" smtClean="0"/>
              <a:t>‹#›</a:t>
            </a:fld>
            <a:endParaRPr lang="en-ZA" dirty="0"/>
          </a:p>
        </p:txBody>
      </p:sp>
    </p:spTree>
    <p:extLst>
      <p:ext uri="{BB962C8B-B14F-4D97-AF65-F5344CB8AC3E}">
        <p14:creationId xmlns:p14="http://schemas.microsoft.com/office/powerpoint/2010/main" val="815708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52837" y="1103490"/>
            <a:ext cx="7281170" cy="801226"/>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FCC134-2B0F-4BD1-A14A-2DECC83A3900}" type="datetimeFigureOut">
              <a:rPr lang="en-ZA" smtClean="0"/>
              <a:t>11/29/22</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EF9E3C39-8820-43DF-BEE9-BF2806B67D68}" type="slidenum">
              <a:rPr lang="en-ZA" smtClean="0"/>
              <a:t>‹#›</a:t>
            </a:fld>
            <a:endParaRPr lang="en-ZA" dirty="0"/>
          </a:p>
        </p:txBody>
      </p:sp>
    </p:spTree>
    <p:extLst>
      <p:ext uri="{BB962C8B-B14F-4D97-AF65-F5344CB8AC3E}">
        <p14:creationId xmlns:p14="http://schemas.microsoft.com/office/powerpoint/2010/main" val="24076913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688"/>
            <a:ext cx="10058400" cy="7782631"/>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7075825" y="1448931"/>
            <a:ext cx="1166495" cy="5381734"/>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952838" y="1448932"/>
            <a:ext cx="5154225" cy="538173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FCC134-2B0F-4BD1-A14A-2DECC83A3900}" type="datetimeFigureOut">
              <a:rPr lang="en-ZA" smtClean="0"/>
              <a:t>11/29/22</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13" name="Rectangle 12"/>
          <p:cNvSpPr/>
          <p:nvPr/>
        </p:nvSpPr>
        <p:spPr>
          <a:xfrm>
            <a:off x="8611196" y="0"/>
            <a:ext cx="565785" cy="12954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F9E3C39-8820-43DF-BEE9-BF2806B67D68}" type="slidenum">
              <a:rPr lang="en-ZA" smtClean="0"/>
              <a:t>‹#›</a:t>
            </a:fld>
            <a:endParaRPr lang="en-ZA" dirty="0"/>
          </a:p>
        </p:txBody>
      </p:sp>
    </p:spTree>
    <p:extLst>
      <p:ext uri="{BB962C8B-B14F-4D97-AF65-F5344CB8AC3E}">
        <p14:creationId xmlns:p14="http://schemas.microsoft.com/office/powerpoint/2010/main" val="4259841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FCC134-2B0F-4BD1-A14A-2DECC83A3900}" type="datetimeFigureOut">
              <a:rPr lang="en-ZA" smtClean="0"/>
              <a:t>11/29/22</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EF9E3C39-8820-43DF-BEE9-BF2806B67D68}" type="slidenum">
              <a:rPr lang="en-ZA" smtClean="0"/>
              <a:t>‹#›</a:t>
            </a:fld>
            <a:endParaRPr lang="en-ZA" dirty="0"/>
          </a:p>
        </p:txBody>
      </p:sp>
    </p:spTree>
    <p:extLst>
      <p:ext uri="{BB962C8B-B14F-4D97-AF65-F5344CB8AC3E}">
        <p14:creationId xmlns:p14="http://schemas.microsoft.com/office/powerpoint/2010/main" val="888567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688"/>
            <a:ext cx="10058400" cy="7782631"/>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952839" y="3034664"/>
            <a:ext cx="3589594" cy="258833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5688836" y="3034665"/>
            <a:ext cx="3098188" cy="258833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FCC134-2B0F-4BD1-A14A-2DECC83A3900}" type="datetimeFigureOut">
              <a:rPr lang="en-ZA" smtClean="0"/>
              <a:t>11/29/22</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15" name="Rectangle 14"/>
          <p:cNvSpPr/>
          <p:nvPr/>
        </p:nvSpPr>
        <p:spPr>
          <a:xfrm>
            <a:off x="8611196" y="0"/>
            <a:ext cx="565785" cy="12954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F9E3C39-8820-43DF-BEE9-BF2806B67D68}" type="slidenum">
              <a:rPr lang="en-ZA" smtClean="0"/>
              <a:t>‹#›</a:t>
            </a:fld>
            <a:endParaRPr lang="en-ZA" dirty="0"/>
          </a:p>
        </p:txBody>
      </p:sp>
    </p:spTree>
    <p:extLst>
      <p:ext uri="{BB962C8B-B14F-4D97-AF65-F5344CB8AC3E}">
        <p14:creationId xmlns:p14="http://schemas.microsoft.com/office/powerpoint/2010/main" val="1942535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52837" y="2950635"/>
            <a:ext cx="3980755" cy="387180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22189" y="2950633"/>
            <a:ext cx="3980756" cy="387180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FCC134-2B0F-4BD1-A14A-2DECC83A3900}" type="datetimeFigureOut">
              <a:rPr lang="en-ZA" smtClean="0"/>
              <a:t>11/29/22</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EF9E3C39-8820-43DF-BEE9-BF2806B67D68}" type="slidenum">
              <a:rPr lang="en-ZA" smtClean="0"/>
              <a:t>‹#›</a:t>
            </a:fld>
            <a:endParaRPr lang="en-ZA" dirty="0"/>
          </a:p>
        </p:txBody>
      </p:sp>
    </p:spTree>
    <p:extLst>
      <p:ext uri="{BB962C8B-B14F-4D97-AF65-F5344CB8AC3E}">
        <p14:creationId xmlns:p14="http://schemas.microsoft.com/office/powerpoint/2010/main" val="467466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52837" y="2950633"/>
            <a:ext cx="3980755" cy="653097"/>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52837" y="3603732"/>
            <a:ext cx="3980755" cy="32187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22189" y="2950633"/>
            <a:ext cx="3980756" cy="653097"/>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22186" y="3603732"/>
            <a:ext cx="3980756" cy="32187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FCC134-2B0F-4BD1-A14A-2DECC83A3900}" type="datetimeFigureOut">
              <a:rPr lang="en-ZA" smtClean="0"/>
              <a:t>11/29/22</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EF9E3C39-8820-43DF-BEE9-BF2806B67D68}" type="slidenum">
              <a:rPr lang="en-ZA" smtClean="0"/>
              <a:t>‹#›</a:t>
            </a:fld>
            <a:endParaRPr lang="en-ZA" dirty="0"/>
          </a:p>
        </p:txBody>
      </p:sp>
    </p:spTree>
    <p:extLst>
      <p:ext uri="{BB962C8B-B14F-4D97-AF65-F5344CB8AC3E}">
        <p14:creationId xmlns:p14="http://schemas.microsoft.com/office/powerpoint/2010/main" val="1877292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FCC134-2B0F-4BD1-A14A-2DECC83A3900}" type="datetimeFigureOut">
              <a:rPr lang="en-ZA" smtClean="0"/>
              <a:t>11/29/22</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EF9E3C39-8820-43DF-BEE9-BF2806B67D68}" type="slidenum">
              <a:rPr lang="en-ZA" smtClean="0"/>
              <a:t>‹#›</a:t>
            </a:fld>
            <a:endParaRPr lang="en-ZA" dirty="0"/>
          </a:p>
        </p:txBody>
      </p:sp>
    </p:spTree>
    <p:extLst>
      <p:ext uri="{BB962C8B-B14F-4D97-AF65-F5344CB8AC3E}">
        <p14:creationId xmlns:p14="http://schemas.microsoft.com/office/powerpoint/2010/main" val="4111964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FCC134-2B0F-4BD1-A14A-2DECC83A3900}" type="datetimeFigureOut">
              <a:rPr lang="en-ZA" smtClean="0"/>
              <a:t>11/29/22</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7" name="Rectangle 6"/>
          <p:cNvSpPr/>
          <p:nvPr/>
        </p:nvSpPr>
        <p:spPr>
          <a:xfrm>
            <a:off x="8611196" y="0"/>
            <a:ext cx="565785" cy="12954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F9E3C39-8820-43DF-BEE9-BF2806B67D68}" type="slidenum">
              <a:rPr lang="en-ZA" smtClean="0"/>
              <a:t>‹#›</a:t>
            </a:fld>
            <a:endParaRPr lang="en-ZA" dirty="0"/>
          </a:p>
        </p:txBody>
      </p:sp>
    </p:spTree>
    <p:extLst>
      <p:ext uri="{BB962C8B-B14F-4D97-AF65-F5344CB8AC3E}">
        <p14:creationId xmlns:p14="http://schemas.microsoft.com/office/powerpoint/2010/main" val="4217838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688"/>
            <a:ext cx="10058400" cy="7782631"/>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952838" y="1468120"/>
            <a:ext cx="2304356" cy="181356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69447" y="1640840"/>
            <a:ext cx="4281804"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952839" y="3281682"/>
            <a:ext cx="2304355" cy="3546516"/>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FCC134-2B0F-4BD1-A14A-2DECC83A3900}" type="datetimeFigureOut">
              <a:rPr lang="en-ZA" smtClean="0"/>
              <a:t>11/29/22</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15" name="Rectangle 14"/>
          <p:cNvSpPr/>
          <p:nvPr/>
        </p:nvSpPr>
        <p:spPr>
          <a:xfrm>
            <a:off x="8611196" y="0"/>
            <a:ext cx="565785" cy="12954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F9E3C39-8820-43DF-BEE9-BF2806B67D68}" type="slidenum">
              <a:rPr lang="en-ZA" smtClean="0"/>
              <a:t>‹#›</a:t>
            </a:fld>
            <a:endParaRPr lang="en-ZA" dirty="0"/>
          </a:p>
        </p:txBody>
      </p:sp>
    </p:spTree>
    <p:extLst>
      <p:ext uri="{BB962C8B-B14F-4D97-AF65-F5344CB8AC3E}">
        <p14:creationId xmlns:p14="http://schemas.microsoft.com/office/powerpoint/2010/main" val="345570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688"/>
            <a:ext cx="10058400" cy="7782631"/>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951974" y="1919110"/>
            <a:ext cx="3184715" cy="1967090"/>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01993" y="1295400"/>
            <a:ext cx="2662434" cy="51816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bwMode="gray">
          <a:xfrm>
            <a:off x="952838" y="4145280"/>
            <a:ext cx="3183850" cy="155448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FCC134-2B0F-4BD1-A14A-2DECC83A3900}" type="datetimeFigureOut">
              <a:rPr lang="en-ZA" smtClean="0"/>
              <a:t>11/29/22</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14" name="Rectangle 13"/>
          <p:cNvSpPr/>
          <p:nvPr/>
        </p:nvSpPr>
        <p:spPr>
          <a:xfrm>
            <a:off x="8611196" y="0"/>
            <a:ext cx="565785" cy="12954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F9E3C39-8820-43DF-BEE9-BF2806B67D68}" type="slidenum">
              <a:rPr lang="en-ZA" smtClean="0"/>
              <a:t>‹#›</a:t>
            </a:fld>
            <a:endParaRPr lang="en-ZA" dirty="0"/>
          </a:p>
        </p:txBody>
      </p:sp>
    </p:spTree>
    <p:extLst>
      <p:ext uri="{BB962C8B-B14F-4D97-AF65-F5344CB8AC3E}">
        <p14:creationId xmlns:p14="http://schemas.microsoft.com/office/powerpoint/2010/main" val="27639312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688"/>
            <a:ext cx="10058400" cy="7782631"/>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952837" y="1103490"/>
            <a:ext cx="7228166" cy="801226"/>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952839" y="2950633"/>
            <a:ext cx="7228165" cy="38718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787024" y="7246604"/>
            <a:ext cx="817244" cy="345439"/>
          </a:xfrm>
          <a:prstGeom prst="rect">
            <a:avLst/>
          </a:prstGeom>
        </p:spPr>
        <p:txBody>
          <a:bodyPr vert="horz" lIns="91440" tIns="45720" rIns="91440" bIns="45720" rtlCol="0" anchor="t"/>
          <a:lstStyle>
            <a:lvl1pPr algn="r">
              <a:defRPr sz="1000" b="1" i="0">
                <a:solidFill>
                  <a:schemeClr val="accent1"/>
                </a:solidFill>
              </a:defRPr>
            </a:lvl1pPr>
          </a:lstStyle>
          <a:p>
            <a:fld id="{76FCC134-2B0F-4BD1-A14A-2DECC83A3900}" type="datetimeFigureOut">
              <a:rPr lang="en-ZA" smtClean="0"/>
              <a:t>11/29/22</a:t>
            </a:fld>
            <a:endParaRPr lang="en-ZA" dirty="0"/>
          </a:p>
        </p:txBody>
      </p:sp>
      <p:sp>
        <p:nvSpPr>
          <p:cNvPr id="5" name="Footer Placeholder 4"/>
          <p:cNvSpPr>
            <a:spLocks noGrp="1"/>
          </p:cNvSpPr>
          <p:nvPr>
            <p:ph type="ftr" sz="quarter" idx="3"/>
          </p:nvPr>
        </p:nvSpPr>
        <p:spPr>
          <a:xfrm>
            <a:off x="435897" y="7244085"/>
            <a:ext cx="3184331" cy="34544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ZA" dirty="0"/>
          </a:p>
        </p:txBody>
      </p:sp>
      <p:sp>
        <p:nvSpPr>
          <p:cNvPr id="22" name="Rectangle 21"/>
          <p:cNvSpPr/>
          <p:nvPr/>
        </p:nvSpPr>
        <p:spPr>
          <a:xfrm>
            <a:off x="8611196" y="0"/>
            <a:ext cx="565785" cy="12954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8540847" y="335161"/>
            <a:ext cx="691514" cy="870045"/>
          </a:xfrm>
          <a:prstGeom prst="rect">
            <a:avLst/>
          </a:prstGeom>
        </p:spPr>
        <p:txBody>
          <a:bodyPr vert="horz" lIns="91440" tIns="45720" rIns="91440" bIns="45720" rtlCol="0" anchor="b"/>
          <a:lstStyle>
            <a:lvl1pPr algn="ctr">
              <a:defRPr sz="2800" b="0" i="0">
                <a:solidFill>
                  <a:schemeClr val="bg1"/>
                </a:solidFill>
                <a:latin typeface="+mn-lt"/>
              </a:defRPr>
            </a:lvl1pPr>
          </a:lstStyle>
          <a:p>
            <a:fld id="{EF9E3C39-8820-43DF-BEE9-BF2806B67D68}" type="slidenum">
              <a:rPr lang="en-ZA" smtClean="0"/>
              <a:t>‹#›</a:t>
            </a:fld>
            <a:endParaRPr lang="en-ZA" dirty="0"/>
          </a:p>
        </p:txBody>
      </p:sp>
    </p:spTree>
    <p:extLst>
      <p:ext uri="{BB962C8B-B14F-4D97-AF65-F5344CB8AC3E}">
        <p14:creationId xmlns:p14="http://schemas.microsoft.com/office/powerpoint/2010/main" val="246239875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meclay,org/" TargetMode="External"/><Relationship Id="rId3"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xmlns="" id="{542BC517-0EEF-4C3A-9AAD-F24927B598CA}"/>
              </a:ext>
            </a:extLst>
          </p:cNvPr>
          <p:cNvSpPr txBox="1"/>
          <p:nvPr/>
        </p:nvSpPr>
        <p:spPr>
          <a:xfrm>
            <a:off x="1495871" y="832015"/>
            <a:ext cx="7066658" cy="5878532"/>
          </a:xfrm>
          <a:prstGeom prst="rect">
            <a:avLst/>
          </a:prstGeom>
          <a:noFill/>
        </p:spPr>
        <p:txBody>
          <a:bodyPr wrap="none" rtlCol="0">
            <a:spAutoFit/>
          </a:bodyPr>
          <a:lstStyle/>
          <a:p>
            <a:pPr algn="ctr"/>
            <a:endParaRPr lang="en-US" sz="3600" dirty="0">
              <a:solidFill>
                <a:schemeClr val="bg1"/>
              </a:solidFill>
            </a:endParaRPr>
          </a:p>
          <a:p>
            <a:pPr algn="ctr"/>
            <a:r>
              <a:rPr lang="en-US" sz="4800" dirty="0">
                <a:solidFill>
                  <a:schemeClr val="bg1"/>
                </a:solidFill>
              </a:rPr>
              <a:t>Elected Officers Report</a:t>
            </a:r>
          </a:p>
          <a:p>
            <a:pPr algn="ctr"/>
            <a:r>
              <a:rPr lang="en-US" sz="2800" dirty="0">
                <a:solidFill>
                  <a:schemeClr val="bg1"/>
                </a:solidFill>
              </a:rPr>
              <a:t>Connectional Lay Organization (CLO)</a:t>
            </a:r>
          </a:p>
          <a:p>
            <a:pPr algn="ctr"/>
            <a:endParaRPr lang="en-US" sz="800" dirty="0">
              <a:solidFill>
                <a:schemeClr val="bg1"/>
              </a:solidFill>
            </a:endParaRPr>
          </a:p>
          <a:p>
            <a:pPr algn="ctr"/>
            <a:r>
              <a:rPr lang="en-US" sz="4000" b="1" dirty="0">
                <a:solidFill>
                  <a:schemeClr val="bg1"/>
                </a:solidFill>
              </a:rPr>
              <a:t>Office of the</a:t>
            </a:r>
          </a:p>
          <a:p>
            <a:pPr algn="ctr"/>
            <a:r>
              <a:rPr lang="en-US" sz="4000" b="1" dirty="0">
                <a:solidFill>
                  <a:schemeClr val="bg1"/>
                </a:solidFill>
              </a:rPr>
              <a:t>CLO Historiographer</a:t>
            </a:r>
          </a:p>
          <a:p>
            <a:pPr algn="ctr"/>
            <a:endParaRPr lang="en-US" sz="1600" dirty="0">
              <a:solidFill>
                <a:schemeClr val="bg1"/>
              </a:solidFill>
            </a:endParaRPr>
          </a:p>
          <a:p>
            <a:pPr algn="ctr"/>
            <a:endParaRPr lang="en-US" sz="800" dirty="0">
              <a:solidFill>
                <a:schemeClr val="bg1"/>
              </a:solidFill>
            </a:endParaRPr>
          </a:p>
          <a:p>
            <a:pPr marL="0" marR="0" algn="ctr">
              <a:spcBef>
                <a:spcPts val="0"/>
              </a:spcBef>
              <a:spcAft>
                <a:spcPts val="0"/>
              </a:spcAft>
            </a:pPr>
            <a:r>
              <a:rPr lang="en-US" sz="2400" dirty="0">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Virtual Executive Board Meeting</a:t>
            </a:r>
          </a:p>
          <a:p>
            <a:pPr marL="0" marR="0" algn="ctr">
              <a:spcBef>
                <a:spcPts val="0"/>
              </a:spcBef>
              <a:spcAft>
                <a:spcPts val="0"/>
              </a:spcAft>
            </a:pPr>
            <a:r>
              <a:rPr lang="en-US" sz="2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December 9/10, 2022</a:t>
            </a:r>
          </a:p>
          <a:p>
            <a:pPr marL="0" marR="0" algn="ctr">
              <a:spcBef>
                <a:spcPts val="0"/>
              </a:spcBef>
              <a:spcAft>
                <a:spcPts val="0"/>
              </a:spcAft>
            </a:pPr>
            <a:endParaRPr lang="en-US" sz="2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2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ctr"/>
            <a:r>
              <a:rPr lang="en-US" sz="2400" dirty="0">
                <a:solidFill>
                  <a:schemeClr val="bg1"/>
                </a:solidFill>
              </a:rPr>
              <a:t>Report Prepared By:</a:t>
            </a:r>
          </a:p>
          <a:p>
            <a:pPr algn="ctr"/>
            <a:r>
              <a:rPr lang="en-US" sz="2400" dirty="0">
                <a:solidFill>
                  <a:schemeClr val="bg1"/>
                </a:solidFill>
              </a:rPr>
              <a:t>William “Bill” Ayers</a:t>
            </a:r>
          </a:p>
        </p:txBody>
      </p:sp>
      <p:pic>
        <p:nvPicPr>
          <p:cNvPr id="6" name="Picture 2" descr="See the source image">
            <a:extLst>
              <a:ext uri="{FF2B5EF4-FFF2-40B4-BE49-F238E27FC236}">
                <a16:creationId xmlns:a16="http://schemas.microsoft.com/office/drawing/2014/main" xmlns="" id="{9E5503AF-7A99-4203-AFBB-320039C4E00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46720" y="5485880"/>
            <a:ext cx="1274420" cy="1246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906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xmlns="" id="{733099EA-60C2-4064-9872-1165774D7C43}"/>
              </a:ext>
            </a:extLst>
          </p:cNvPr>
          <p:cNvSpPr txBox="1"/>
          <p:nvPr/>
        </p:nvSpPr>
        <p:spPr>
          <a:xfrm>
            <a:off x="753793" y="1080085"/>
            <a:ext cx="8675370" cy="984885"/>
          </a:xfrm>
          <a:prstGeom prst="rect">
            <a:avLst/>
          </a:prstGeom>
          <a:noFill/>
        </p:spPr>
        <p:txBody>
          <a:bodyPr wrap="square">
            <a:spAutoFit/>
          </a:bodyPr>
          <a:lstStyle/>
          <a:p>
            <a:pPr algn="ctr"/>
            <a:r>
              <a:rPr lang="en-GB" sz="4000" b="1" dirty="0">
                <a:solidFill>
                  <a:schemeClr val="bg1"/>
                </a:solidFill>
              </a:rPr>
              <a:t>Roles and Responsibilities</a:t>
            </a:r>
          </a:p>
          <a:p>
            <a:pPr algn="ctr"/>
            <a:r>
              <a:rPr lang="en-GB" sz="1800" b="1" dirty="0">
                <a:solidFill>
                  <a:schemeClr val="bg1"/>
                </a:solidFill>
              </a:rPr>
              <a:t> </a:t>
            </a:r>
            <a:endParaRPr lang="en-US" b="1" dirty="0">
              <a:solidFill>
                <a:schemeClr val="bg1"/>
              </a:solidFill>
            </a:endParaRPr>
          </a:p>
        </p:txBody>
      </p:sp>
      <p:sp>
        <p:nvSpPr>
          <p:cNvPr id="3" name="TextBox 2">
            <a:extLst>
              <a:ext uri="{FF2B5EF4-FFF2-40B4-BE49-F238E27FC236}">
                <a16:creationId xmlns:a16="http://schemas.microsoft.com/office/drawing/2014/main" xmlns="" id="{A7F1E8AC-C4DE-4478-A07D-82DDB608ABF4}"/>
              </a:ext>
            </a:extLst>
          </p:cNvPr>
          <p:cNvSpPr txBox="1"/>
          <p:nvPr/>
        </p:nvSpPr>
        <p:spPr>
          <a:xfrm>
            <a:off x="370363" y="2662118"/>
            <a:ext cx="9442229" cy="4462760"/>
          </a:xfrm>
          <a:prstGeom prst="rect">
            <a:avLst/>
          </a:prstGeom>
          <a:noFill/>
        </p:spPr>
        <p:txBody>
          <a:bodyPr wrap="square" rtlCol="0">
            <a:spAutoFit/>
          </a:bodyPr>
          <a:lstStyle/>
          <a:p>
            <a:r>
              <a:rPr lang="en-US" sz="1500" b="1" u="sng" dirty="0"/>
              <a:t>GOALS ACCOMPLISHED</a:t>
            </a:r>
            <a:r>
              <a:rPr lang="en-US" sz="1500" dirty="0"/>
              <a:t>:</a:t>
            </a:r>
          </a:p>
          <a:p>
            <a:endParaRPr lang="en-US" sz="1500" dirty="0"/>
          </a:p>
          <a:p>
            <a:pPr marL="285750" indent="-285750">
              <a:buFont typeface="Wingdings" panose="05000000000000000000" pitchFamily="2" charset="2"/>
              <a:buChar char="q"/>
            </a:pPr>
            <a:r>
              <a:rPr lang="en-US" sz="1500" b="1" dirty="0"/>
              <a:t>District-wide Communication – working with Historiographers in Districts 1 - 20</a:t>
            </a:r>
          </a:p>
          <a:p>
            <a:pPr marL="457200" indent="-173038">
              <a:buFont typeface="Arial" panose="020B0604020202020204" pitchFamily="34" charset="0"/>
              <a:buChar char="•"/>
            </a:pPr>
            <a:r>
              <a:rPr lang="en-US" sz="1500" dirty="0"/>
              <a:t>Submitted a news article to the AME Church Christian Recorder that published in Oct. 2022. </a:t>
            </a:r>
          </a:p>
          <a:p>
            <a:pPr marL="457200" indent="-173038">
              <a:buFont typeface="Arial" panose="020B0604020202020204" pitchFamily="34" charset="0"/>
              <a:buChar char="•"/>
            </a:pPr>
            <a:r>
              <a:rPr lang="en-US" sz="1500" dirty="0"/>
              <a:t>Submitted a CLO puzzle to the AME Church Christian Recorder to be published in Dec. 2022. </a:t>
            </a:r>
          </a:p>
          <a:p>
            <a:pPr marL="457200" indent="-173038">
              <a:buFont typeface="Arial" panose="020B0604020202020204" pitchFamily="34" charset="0"/>
              <a:buChar char="•"/>
            </a:pPr>
            <a:r>
              <a:rPr lang="en-US" sz="1500" dirty="0"/>
              <a:t>Sent six communication pieces to district Historiographers to inform, report or request information.</a:t>
            </a:r>
          </a:p>
          <a:p>
            <a:pPr marL="457200" indent="-173038">
              <a:buFont typeface="Arial" panose="020B0604020202020204" pitchFamily="34" charset="0"/>
              <a:buChar char="•"/>
            </a:pPr>
            <a:r>
              <a:rPr lang="en-US" sz="1500" dirty="0"/>
              <a:t>Served as the moderator for the </a:t>
            </a:r>
            <a:r>
              <a:rPr lang="en-US" sz="1500" b="1" dirty="0"/>
              <a:t>first ever </a:t>
            </a:r>
            <a:r>
              <a:rPr lang="en-US" sz="1500" dirty="0"/>
              <a:t>Lay Organization Webinar hosted by the Rev. Dr. Teresa Fry Brown, Historiographer/Exec. Dir., Dept. Research &amp; Scholarship &amp; Editor of the AME Review.</a:t>
            </a:r>
          </a:p>
          <a:p>
            <a:pPr marL="457200" indent="-173038">
              <a:buFont typeface="Arial" panose="020B0604020202020204" pitchFamily="34" charset="0"/>
              <a:buChar char="•"/>
            </a:pPr>
            <a:r>
              <a:rPr lang="en-US" sz="1500" dirty="0"/>
              <a:t>Completed, with support of the district historiographers, series 1, 2 and 3, Q&amp;A’s &amp; puzzle (new tools to help get the word out about this great Lay Organization).</a:t>
            </a:r>
          </a:p>
          <a:p>
            <a:pPr marL="457200" indent="-173038">
              <a:buFont typeface="Arial" panose="020B0604020202020204" pitchFamily="34" charset="0"/>
              <a:buChar char="•"/>
            </a:pPr>
            <a:r>
              <a:rPr lang="en-US" sz="1500" dirty="0"/>
              <a:t>Ensured that monthly information was placed on the CLO Historiographer's webpage.</a:t>
            </a:r>
          </a:p>
          <a:p>
            <a:pPr marL="457200" indent="-173038">
              <a:buFont typeface="Arial" panose="020B0604020202020204" pitchFamily="34" charset="0"/>
              <a:buChar char="•"/>
            </a:pPr>
            <a:endParaRPr lang="en-US" sz="1500" dirty="0"/>
          </a:p>
          <a:p>
            <a:pPr marL="285750" indent="-285750">
              <a:buFont typeface="Wingdings" panose="05000000000000000000" pitchFamily="2" charset="2"/>
              <a:buChar char="q"/>
            </a:pPr>
            <a:r>
              <a:rPr lang="en-US" sz="1500" b="1" dirty="0"/>
              <a:t>Distribution of resource materials</a:t>
            </a:r>
            <a:endParaRPr lang="en-US" sz="1500" dirty="0"/>
          </a:p>
          <a:p>
            <a:pPr marL="457200" marR="0" lvl="0" indent="-1730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solidFill>
                  <a:prstClr val="black"/>
                </a:solidFill>
                <a:latin typeface="Century Gothic" panose="020B0502020202020204"/>
              </a:rPr>
              <a:t>Gave</a:t>
            </a:r>
            <a:r>
              <a:rPr kumimoji="0" lang="en-US" sz="1500" b="0" i="0" u="none" strike="noStrike" kern="1200" cap="none" spc="0" normalizeH="0" baseline="0" noProof="0" dirty="0">
                <a:ln>
                  <a:noFill/>
                </a:ln>
                <a:solidFill>
                  <a:prstClr val="black"/>
                </a:solidFill>
                <a:effectLst/>
                <a:uLnTx/>
                <a:uFillTx/>
                <a:latin typeface="Century Gothic" panose="020B0502020202020204"/>
              </a:rPr>
              <a:t> a PowerPoint Virtual Presentation to the10th</a:t>
            </a:r>
            <a:r>
              <a:rPr kumimoji="0" lang="en-US" sz="1500" b="0" i="0" u="none" strike="noStrike" kern="1200" cap="none" spc="0" normalizeH="0" noProof="0" dirty="0">
                <a:ln>
                  <a:noFill/>
                </a:ln>
                <a:solidFill>
                  <a:prstClr val="black"/>
                </a:solidFill>
                <a:effectLst/>
                <a:uLnTx/>
                <a:uFillTx/>
                <a:latin typeface="Century Gothic" panose="020B0502020202020204"/>
              </a:rPr>
              <a:t> District Lay Organization on AME Church Publications</a:t>
            </a:r>
            <a:r>
              <a:rPr kumimoji="0" lang="en-US" sz="1500" b="0" i="0" u="none" strike="noStrike" kern="1200" cap="none" spc="0" normalizeH="0" baseline="0" noProof="0" dirty="0">
                <a:ln>
                  <a:noFill/>
                </a:ln>
                <a:solidFill>
                  <a:prstClr val="black"/>
                </a:solidFill>
                <a:effectLst/>
                <a:uLnTx/>
                <a:uFillTx/>
                <a:latin typeface="Century Gothic" panose="020B0502020202020204"/>
              </a:rPr>
              <a:t>. Received a thank you email from</a:t>
            </a:r>
            <a:r>
              <a:rPr kumimoji="0" lang="en-US" sz="1500" b="0" i="0" u="none" strike="noStrike" kern="1200" cap="none" spc="0" normalizeH="0" noProof="0" dirty="0">
                <a:ln>
                  <a:noFill/>
                </a:ln>
                <a:solidFill>
                  <a:prstClr val="black"/>
                </a:solidFill>
                <a:effectLst/>
                <a:uLnTx/>
                <a:uFillTx/>
                <a:latin typeface="Century Gothic" panose="020B0502020202020204"/>
              </a:rPr>
              <a:t> the Publications Commission Chair, Bishop Daniels.</a:t>
            </a:r>
            <a:endParaRPr kumimoji="0" lang="en-US" sz="1500" b="0" i="0" u="none" strike="noStrike" kern="1200" cap="none" spc="0" normalizeH="0" baseline="0" noProof="0" dirty="0">
              <a:ln>
                <a:noFill/>
              </a:ln>
              <a:solidFill>
                <a:prstClr val="black"/>
              </a:solidFill>
              <a:effectLst/>
              <a:uLnTx/>
              <a:uFillTx/>
              <a:latin typeface="Century Gothic" panose="020B0502020202020204"/>
            </a:endParaRPr>
          </a:p>
          <a:p>
            <a:pPr marL="457200" marR="0" lvl="0" indent="-1730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dirty="0"/>
          </a:p>
        </p:txBody>
      </p:sp>
      <p:sp>
        <p:nvSpPr>
          <p:cNvPr id="2" name="Slide Number Placeholder 1">
            <a:extLst>
              <a:ext uri="{FF2B5EF4-FFF2-40B4-BE49-F238E27FC236}">
                <a16:creationId xmlns:a16="http://schemas.microsoft.com/office/drawing/2014/main" xmlns="" id="{D56911E0-BCC9-4CC0-9E55-A34D5AA4594E}"/>
              </a:ext>
            </a:extLst>
          </p:cNvPr>
          <p:cNvSpPr>
            <a:spLocks noGrp="1"/>
          </p:cNvSpPr>
          <p:nvPr>
            <p:ph type="sldNum" sz="quarter" idx="12"/>
          </p:nvPr>
        </p:nvSpPr>
        <p:spPr>
          <a:xfrm>
            <a:off x="8548032" y="210040"/>
            <a:ext cx="691514" cy="870045"/>
          </a:xfrm>
        </p:spPr>
        <p:txBody>
          <a:bodyPr/>
          <a:lstStyle/>
          <a:p>
            <a:fld id="{EF9E3C39-8820-43DF-BEE9-BF2806B67D68}" type="slidenum">
              <a:rPr lang="en-ZA" smtClean="0"/>
              <a:t>2</a:t>
            </a:fld>
            <a:endParaRPr lang="en-ZA" dirty="0"/>
          </a:p>
        </p:txBody>
      </p:sp>
      <p:pic>
        <p:nvPicPr>
          <p:cNvPr id="6" name="Picture 2" descr="See the source image">
            <a:extLst>
              <a:ext uri="{FF2B5EF4-FFF2-40B4-BE49-F238E27FC236}">
                <a16:creationId xmlns:a16="http://schemas.microsoft.com/office/drawing/2014/main" xmlns="" id="{144A221F-DDAE-4B7E-A88C-5166CB7F39D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83663" y="6673850"/>
            <a:ext cx="911766" cy="902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7829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0EF430B7-0531-463D-A7D5-4D174EF5586B}"/>
              </a:ext>
            </a:extLst>
          </p:cNvPr>
          <p:cNvSpPr txBox="1"/>
          <p:nvPr/>
        </p:nvSpPr>
        <p:spPr>
          <a:xfrm>
            <a:off x="764439" y="1002695"/>
            <a:ext cx="8675370" cy="984885"/>
          </a:xfrm>
          <a:prstGeom prst="rect">
            <a:avLst/>
          </a:prstGeom>
          <a:noFill/>
        </p:spPr>
        <p:txBody>
          <a:bodyPr wrap="square">
            <a:spAutoFit/>
          </a:bodyPr>
          <a:lstStyle/>
          <a:p>
            <a:pPr algn="ctr"/>
            <a:r>
              <a:rPr lang="en-GB" sz="4000" b="1" dirty="0">
                <a:solidFill>
                  <a:schemeClr val="bg1"/>
                </a:solidFill>
              </a:rPr>
              <a:t>Roles and Responsibilities</a:t>
            </a:r>
          </a:p>
          <a:p>
            <a:pPr algn="ctr"/>
            <a:r>
              <a:rPr lang="en-GB" sz="1800" b="1" dirty="0">
                <a:solidFill>
                  <a:schemeClr val="bg1"/>
                </a:solidFill>
              </a:rPr>
              <a:t> </a:t>
            </a:r>
            <a:r>
              <a:rPr lang="en-GB" b="1" dirty="0">
                <a:solidFill>
                  <a:schemeClr val="bg1"/>
                </a:solidFill>
              </a:rPr>
              <a:t>(continued)</a:t>
            </a:r>
            <a:endParaRPr lang="en-US" b="1" dirty="0">
              <a:solidFill>
                <a:schemeClr val="bg1"/>
              </a:solidFill>
            </a:endParaRPr>
          </a:p>
        </p:txBody>
      </p:sp>
      <p:sp>
        <p:nvSpPr>
          <p:cNvPr id="8" name="TextBox 7">
            <a:extLst>
              <a:ext uri="{FF2B5EF4-FFF2-40B4-BE49-F238E27FC236}">
                <a16:creationId xmlns:a16="http://schemas.microsoft.com/office/drawing/2014/main" xmlns="" id="{4E89D8EF-7BEB-49D5-979A-B8924C842796}"/>
              </a:ext>
            </a:extLst>
          </p:cNvPr>
          <p:cNvSpPr txBox="1"/>
          <p:nvPr/>
        </p:nvSpPr>
        <p:spPr>
          <a:xfrm>
            <a:off x="375710" y="2855882"/>
            <a:ext cx="9153960" cy="3785652"/>
          </a:xfrm>
          <a:prstGeom prst="rect">
            <a:avLst/>
          </a:prstGeom>
          <a:noFill/>
        </p:spPr>
        <p:txBody>
          <a:bodyPr wrap="square">
            <a:spAutoFit/>
          </a:bodyPr>
          <a:lstStyle/>
          <a:p>
            <a:pPr marL="285750" indent="-285750">
              <a:buFont typeface="Wingdings" panose="05000000000000000000" pitchFamily="2" charset="2"/>
              <a:buChar char="q"/>
            </a:pPr>
            <a:r>
              <a:rPr lang="en-US" sz="1500" b="1" dirty="0"/>
              <a:t>Participated in the following:</a:t>
            </a:r>
          </a:p>
          <a:p>
            <a:pPr marL="457200" marR="0" lvl="0" indent="-1730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solidFill>
                  <a:prstClr val="black"/>
                </a:solidFill>
                <a:latin typeface="Century Gothic" panose="020B0502020202020204"/>
              </a:rPr>
              <a:t>In-person Lay Witness Sunday Speaker at St. Paul AME Church, Washington, DC. </a:t>
            </a:r>
          </a:p>
          <a:p>
            <a:pPr marL="457200" marR="0" lvl="0" indent="-1730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i="0" u="none" strike="noStrike" kern="1200" cap="none" spc="0" normalizeH="0" baseline="0" noProof="0" dirty="0">
                <a:ln>
                  <a:noFill/>
                </a:ln>
                <a:solidFill>
                  <a:prstClr val="black"/>
                </a:solidFill>
                <a:effectLst/>
                <a:uLnTx/>
                <a:uFillTx/>
                <a:latin typeface="Century Gothic" panose="020B0502020202020204"/>
              </a:rPr>
              <a:t>Said the closing prayer for a nation</a:t>
            </a:r>
            <a:r>
              <a:rPr lang="en-US" sz="1500" dirty="0">
                <a:solidFill>
                  <a:prstClr val="black"/>
                </a:solidFill>
                <a:latin typeface="Century Gothic" panose="020B0502020202020204"/>
              </a:rPr>
              <a:t>-</a:t>
            </a:r>
            <a:r>
              <a:rPr kumimoji="0" lang="en-US" sz="1500" i="0" u="none" strike="noStrike" kern="1200" cap="none" spc="0" normalizeH="0" baseline="0" noProof="0" dirty="0">
                <a:ln>
                  <a:noFill/>
                </a:ln>
                <a:solidFill>
                  <a:prstClr val="black"/>
                </a:solidFill>
                <a:effectLst/>
                <a:uLnTx/>
                <a:uFillTx/>
                <a:latin typeface="Century Gothic" panose="020B0502020202020204"/>
              </a:rPr>
              <a:t>wide</a:t>
            </a:r>
            <a:r>
              <a:rPr lang="en-US" sz="1500" dirty="0">
                <a:solidFill>
                  <a:prstClr val="black"/>
                </a:solidFill>
                <a:latin typeface="Century Gothic" panose="020B0502020202020204"/>
              </a:rPr>
              <a:t>Virtual  </a:t>
            </a:r>
            <a:r>
              <a:rPr kumimoji="0" lang="en-US" sz="1500" i="0" u="none" strike="noStrike" kern="1200" cap="none" spc="0" normalizeH="0" baseline="0" noProof="0" dirty="0">
                <a:ln>
                  <a:noFill/>
                </a:ln>
                <a:solidFill>
                  <a:prstClr val="black"/>
                </a:solidFill>
                <a:effectLst/>
                <a:uLnTx/>
                <a:uFillTx/>
                <a:latin typeface="Century Gothic" panose="020B0502020202020204"/>
              </a:rPr>
              <a:t>2</a:t>
            </a:r>
            <a:r>
              <a:rPr kumimoji="0" lang="en-US" sz="1500" i="0" u="none" strike="noStrike" kern="1200" cap="none" spc="0" normalizeH="0" baseline="30000" noProof="0" dirty="0">
                <a:ln>
                  <a:noFill/>
                </a:ln>
                <a:solidFill>
                  <a:prstClr val="black"/>
                </a:solidFill>
                <a:effectLst/>
                <a:uLnTx/>
                <a:uFillTx/>
                <a:latin typeface="Century Gothic" panose="020B0502020202020204"/>
              </a:rPr>
              <a:t>nd</a:t>
            </a:r>
            <a:r>
              <a:rPr kumimoji="0" lang="en-US" sz="1500" i="0" u="none" strike="noStrike" kern="1200" cap="none" spc="0" normalizeH="0" baseline="0" noProof="0" dirty="0">
                <a:ln>
                  <a:noFill/>
                </a:ln>
                <a:solidFill>
                  <a:prstClr val="black"/>
                </a:solidFill>
                <a:effectLst/>
                <a:uLnTx/>
                <a:uFillTx/>
                <a:latin typeface="Century Gothic" panose="020B0502020202020204"/>
              </a:rPr>
              <a:t> district event held by Bishop Davis.</a:t>
            </a:r>
            <a:endParaRPr kumimoji="0" lang="en-US" sz="1500" b="0" i="0" u="none" strike="noStrike" kern="1200" cap="none" spc="0" normalizeH="0" baseline="0" noProof="0" dirty="0">
              <a:ln>
                <a:noFill/>
              </a:ln>
              <a:solidFill>
                <a:prstClr val="black"/>
              </a:solidFill>
              <a:effectLst/>
              <a:uLnTx/>
              <a:uFillTx/>
              <a:latin typeface="Century Gothic" panose="020B0502020202020204"/>
            </a:endParaRPr>
          </a:p>
          <a:p>
            <a:pPr marL="285750" indent="-285750">
              <a:buFont typeface="Wingdings" panose="05000000000000000000" pitchFamily="2" charset="2"/>
              <a:buChar char="q"/>
            </a:pPr>
            <a:endParaRPr lang="en-US" sz="1500" b="1" dirty="0"/>
          </a:p>
          <a:p>
            <a:pPr marL="285750" indent="-285750">
              <a:buFont typeface="Wingdings" panose="05000000000000000000" pitchFamily="2" charset="2"/>
              <a:buChar char="q"/>
            </a:pPr>
            <a:endParaRPr lang="en-US" sz="1500" b="1" dirty="0"/>
          </a:p>
          <a:p>
            <a:pPr marL="285750" indent="-285750">
              <a:buFont typeface="Wingdings" panose="05000000000000000000" pitchFamily="2" charset="2"/>
              <a:buChar char="q"/>
            </a:pPr>
            <a:r>
              <a:rPr lang="en-US" sz="1500" b="1" dirty="0"/>
              <a:t>Major Upcoming Event</a:t>
            </a:r>
          </a:p>
          <a:p>
            <a:pPr marL="457200" indent="-173038">
              <a:buFont typeface="Arial" panose="020B0604020202020204" pitchFamily="34" charset="0"/>
              <a:buChar char="•"/>
            </a:pPr>
            <a:r>
              <a:rPr lang="en-US" sz="1500" dirty="0"/>
              <a:t>Making plans for series 4 Q&amp;A’s in Feb. 2023, and a second puzzle in March, 2023.  We are also working with our “honorary historiographer” Ms. Jyzelle Steplight,  who is the YAR in the 1</a:t>
            </a:r>
            <a:r>
              <a:rPr lang="en-US" sz="1500" baseline="30000" dirty="0"/>
              <a:t>st</a:t>
            </a:r>
            <a:r>
              <a:rPr lang="en-US" sz="1500" dirty="0"/>
              <a:t> Episcopal District. She is providing vital support to the team. We will be also using another “honorary historiographer” to support the team during our 38</a:t>
            </a:r>
            <a:r>
              <a:rPr lang="en-US" sz="1500" baseline="30000" dirty="0"/>
              <a:t>th</a:t>
            </a:r>
            <a:r>
              <a:rPr lang="en-US" sz="1500" dirty="0"/>
              <a:t> Biennial Session in June, 2023.</a:t>
            </a:r>
          </a:p>
          <a:p>
            <a:pPr marL="457200" indent="-173038">
              <a:buFont typeface="Arial" panose="020B0604020202020204" pitchFamily="34" charset="0"/>
              <a:buChar char="•"/>
            </a:pPr>
            <a:endParaRPr lang="en-US" sz="1500" dirty="0"/>
          </a:p>
          <a:p>
            <a:pPr marL="457200" indent="-173038">
              <a:buFont typeface="Arial" panose="020B0604020202020204" pitchFamily="34" charset="0"/>
              <a:buChar char="•"/>
            </a:pPr>
            <a:endParaRPr lang="en-US" sz="1500" dirty="0"/>
          </a:p>
          <a:p>
            <a:pPr marL="457200" indent="-396875">
              <a:buFont typeface="Wingdings" panose="05000000000000000000" pitchFamily="2" charset="2"/>
              <a:buChar char="q"/>
            </a:pPr>
            <a:r>
              <a:rPr lang="en-US" sz="1500" b="1" dirty="0"/>
              <a:t>Other</a:t>
            </a:r>
          </a:p>
          <a:p>
            <a:pPr marL="457200" marR="0" lvl="0" indent="-1730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prstClr val="black"/>
                </a:solidFill>
                <a:effectLst/>
                <a:uLnTx/>
                <a:uFillTx/>
                <a:latin typeface="Century Gothic" panose="020B0502020202020204"/>
              </a:rPr>
              <a:t>Continued work with Attorney Odessa Bibbins</a:t>
            </a:r>
            <a:r>
              <a:rPr lang="en-US" sz="1500" dirty="0">
                <a:solidFill>
                  <a:prstClr val="black"/>
                </a:solidFill>
                <a:latin typeface="Century Gothic" panose="020B0502020202020204"/>
              </a:rPr>
              <a:t> to secure a patent for the Lay Organization logo</a:t>
            </a:r>
            <a:r>
              <a:rPr kumimoji="0" lang="en-US" sz="1500" b="0" i="0" u="none" strike="noStrike" kern="1200" cap="none" spc="0" normalizeH="0" baseline="0" noProof="0" dirty="0">
                <a:ln>
                  <a:noFill/>
                </a:ln>
                <a:solidFill>
                  <a:prstClr val="black"/>
                </a:solidFill>
                <a:effectLst/>
                <a:uLnTx/>
                <a:uFillTx/>
                <a:latin typeface="Century Gothic" panose="020B0502020202020204"/>
              </a:rPr>
              <a:t>. Timing relating to the Covid-19 </a:t>
            </a:r>
            <a:r>
              <a:rPr lang="en-US" sz="1500" dirty="0">
                <a:solidFill>
                  <a:prstClr val="black"/>
                </a:solidFill>
                <a:latin typeface="Century Gothic" panose="020B0502020202020204"/>
              </a:rPr>
              <a:t>Pandemic has slowed progress.  We continue to move forward in terms of meeting patent requirements to acquire our logo Trademark.</a:t>
            </a:r>
            <a:endParaRPr lang="en-US" sz="1500" dirty="0"/>
          </a:p>
        </p:txBody>
      </p:sp>
      <p:sp>
        <p:nvSpPr>
          <p:cNvPr id="2" name="Slide Number Placeholder 1">
            <a:extLst>
              <a:ext uri="{FF2B5EF4-FFF2-40B4-BE49-F238E27FC236}">
                <a16:creationId xmlns:a16="http://schemas.microsoft.com/office/drawing/2014/main" xmlns="" id="{5BB998AB-74ED-439F-8EAB-22B966708109}"/>
              </a:ext>
            </a:extLst>
          </p:cNvPr>
          <p:cNvSpPr>
            <a:spLocks noGrp="1"/>
          </p:cNvSpPr>
          <p:nvPr>
            <p:ph type="sldNum" sz="quarter" idx="12"/>
          </p:nvPr>
        </p:nvSpPr>
        <p:spPr>
          <a:xfrm>
            <a:off x="8540845" y="244094"/>
            <a:ext cx="691514" cy="870045"/>
          </a:xfrm>
        </p:spPr>
        <p:txBody>
          <a:bodyPr/>
          <a:lstStyle/>
          <a:p>
            <a:fld id="{EF9E3C39-8820-43DF-BEE9-BF2806B67D68}" type="slidenum">
              <a:rPr lang="en-ZA" smtClean="0"/>
              <a:t>3</a:t>
            </a:fld>
            <a:endParaRPr lang="en-ZA" dirty="0"/>
          </a:p>
        </p:txBody>
      </p:sp>
      <p:pic>
        <p:nvPicPr>
          <p:cNvPr id="3" name="Picture 2" descr="See the source image">
            <a:extLst>
              <a:ext uri="{FF2B5EF4-FFF2-40B4-BE49-F238E27FC236}">
                <a16:creationId xmlns:a16="http://schemas.microsoft.com/office/drawing/2014/main" xmlns="" id="{9ABD9FF2-3A71-89D6-D41E-43213DC9927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70924" y="6641534"/>
            <a:ext cx="911766" cy="902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2117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2958" y="2655900"/>
            <a:ext cx="9152483" cy="4393830"/>
          </a:xfrm>
        </p:spPr>
        <p:txBody>
          <a:bodyPr>
            <a:noAutofit/>
          </a:bodyPr>
          <a:lstStyle/>
          <a:p>
            <a:pPr>
              <a:spcBef>
                <a:spcPts val="0"/>
              </a:spcBef>
            </a:pPr>
            <a:r>
              <a:rPr lang="en-ZA" sz="1600" b="1" dirty="0"/>
              <a:t>How far are you with these goals as outlined and discussed during the “one-on-one” meeting with President </a:t>
            </a:r>
            <a:r>
              <a:rPr lang="en-ZA" sz="1600" b="1" dirty="0" err="1"/>
              <a:t>Makiti</a:t>
            </a:r>
            <a:r>
              <a:rPr lang="en-ZA" sz="1600" b="1" dirty="0"/>
              <a:t>?</a:t>
            </a:r>
            <a:endParaRPr lang="en-GB" sz="1600" dirty="0"/>
          </a:p>
          <a:p>
            <a:pPr marL="346075" indent="0">
              <a:spcBef>
                <a:spcPts val="0"/>
              </a:spcBef>
              <a:buNone/>
            </a:pPr>
            <a:r>
              <a:rPr lang="en-GB" sz="1600" dirty="0"/>
              <a:t>Except for the work involved with the lay logo, I am proud to say that we are on target with the goals/services the president and I spoke about during our meeting. Follow-ups were made with the director of public relations, President Makiti, the treasurer, and the episcopal district historiographers to ensure information was in place timely and accessible for our targeted audience. Kudos to the episcopal district Historiographers for meeting the monthly schedule regarding lay persons who have/are contributing much to the lay organization and the AME Church on our CLO webpage and via our new Q &amp; A and puzzle tools.</a:t>
            </a:r>
          </a:p>
          <a:p>
            <a:pPr marL="346075" indent="0">
              <a:spcBef>
                <a:spcPts val="0"/>
              </a:spcBef>
              <a:buNone/>
            </a:pPr>
            <a:endParaRPr lang="en-GB" sz="1400" dirty="0"/>
          </a:p>
          <a:p>
            <a:r>
              <a:rPr lang="en-GB" sz="1600" b="1" dirty="0"/>
              <a:t>How does accomplishing your goals align with the CLO President’s vision?</a:t>
            </a:r>
            <a:endParaRPr lang="en-ZA" sz="1600" dirty="0"/>
          </a:p>
          <a:p>
            <a:pPr marL="346075" indent="0">
              <a:spcBef>
                <a:spcPts val="0"/>
              </a:spcBef>
              <a:buNone/>
            </a:pPr>
            <a:r>
              <a:rPr lang="en-ZA" sz="1600" dirty="0">
                <a:latin typeface="+mj-lt"/>
              </a:rPr>
              <a:t>The “Call to Action”, </a:t>
            </a:r>
            <a:r>
              <a:rPr lang="en-US" sz="1600" dirty="0">
                <a:effectLst/>
                <a:latin typeface="+mj-lt"/>
                <a:ea typeface="Calibri" panose="020F0502020204030204" pitchFamily="34" charset="0"/>
                <a:cs typeface="Times New Roman" panose="02020603050405020304" pitchFamily="18" charset="0"/>
              </a:rPr>
              <a:t>ensuring that teaching, training and empowering becomes the core and center of our business… is of utmost concern in </a:t>
            </a:r>
            <a:r>
              <a:rPr lang="en-US" sz="1600" dirty="0">
                <a:latin typeface="+mj-lt"/>
                <a:ea typeface="Calibri" panose="020F0502020204030204" pitchFamily="34" charset="0"/>
                <a:cs typeface="Times New Roman" panose="02020603050405020304" pitchFamily="18" charset="0"/>
              </a:rPr>
              <a:t>our</a:t>
            </a:r>
            <a:r>
              <a:rPr lang="en-US" sz="1600" dirty="0">
                <a:effectLst/>
                <a:latin typeface="+mj-lt"/>
                <a:ea typeface="Calibri" panose="020F0502020204030204" pitchFamily="34" charset="0"/>
                <a:cs typeface="Times New Roman" panose="02020603050405020304" pitchFamily="18" charset="0"/>
              </a:rPr>
              <a:t> efforts to bring together the “good news” of lay persons who have toiled and are active in this great Lay Organization as evidenced by various activities and accomplishments </a:t>
            </a:r>
            <a:r>
              <a:rPr lang="en-US" sz="1600" dirty="0">
                <a:latin typeface="+mj-lt"/>
                <a:ea typeface="Calibri" panose="020F0502020204030204" pitchFamily="34" charset="0"/>
                <a:cs typeface="Times New Roman" panose="02020603050405020304" pitchFamily="18" charset="0"/>
              </a:rPr>
              <a:t>this office has</a:t>
            </a:r>
            <a:r>
              <a:rPr lang="en-US" sz="1600" dirty="0">
                <a:effectLst/>
                <a:latin typeface="+mj-lt"/>
                <a:ea typeface="Calibri" panose="020F0502020204030204" pitchFamily="34" charset="0"/>
                <a:cs typeface="Times New Roman" panose="02020603050405020304" pitchFamily="18" charset="0"/>
              </a:rPr>
              <a:t> worked on these past months. </a:t>
            </a:r>
            <a:endParaRPr lang="en-ZA" sz="1600" dirty="0">
              <a:latin typeface="+mj-lt"/>
            </a:endParaRPr>
          </a:p>
        </p:txBody>
      </p:sp>
      <p:sp>
        <p:nvSpPr>
          <p:cNvPr id="9" name="TextBox 8">
            <a:extLst>
              <a:ext uri="{FF2B5EF4-FFF2-40B4-BE49-F238E27FC236}">
                <a16:creationId xmlns:a16="http://schemas.microsoft.com/office/drawing/2014/main" xmlns="" id="{5A3C175D-5063-4CE1-9F6E-8B303B0927F7}"/>
              </a:ext>
            </a:extLst>
          </p:cNvPr>
          <p:cNvSpPr txBox="1"/>
          <p:nvPr/>
        </p:nvSpPr>
        <p:spPr>
          <a:xfrm>
            <a:off x="764439" y="1002695"/>
            <a:ext cx="8675370" cy="984885"/>
          </a:xfrm>
          <a:prstGeom prst="rect">
            <a:avLst/>
          </a:prstGeom>
          <a:noFill/>
        </p:spPr>
        <p:txBody>
          <a:bodyPr wrap="square">
            <a:spAutoFit/>
          </a:bodyPr>
          <a:lstStyle/>
          <a:p>
            <a:pPr algn="ctr"/>
            <a:r>
              <a:rPr lang="en-GB" sz="4000" b="1" dirty="0">
                <a:solidFill>
                  <a:schemeClr val="bg1"/>
                </a:solidFill>
              </a:rPr>
              <a:t>Roles and Responsibilities</a:t>
            </a:r>
          </a:p>
          <a:p>
            <a:pPr algn="ctr"/>
            <a:r>
              <a:rPr lang="en-GB" b="1" dirty="0">
                <a:solidFill>
                  <a:schemeClr val="bg1"/>
                </a:solidFill>
              </a:rPr>
              <a:t>(continued)</a:t>
            </a:r>
            <a:endParaRPr lang="en-US" b="1" dirty="0">
              <a:solidFill>
                <a:schemeClr val="bg1"/>
              </a:solidFill>
            </a:endParaRPr>
          </a:p>
        </p:txBody>
      </p:sp>
      <p:sp>
        <p:nvSpPr>
          <p:cNvPr id="2" name="Slide Number Placeholder 1">
            <a:extLst>
              <a:ext uri="{FF2B5EF4-FFF2-40B4-BE49-F238E27FC236}">
                <a16:creationId xmlns:a16="http://schemas.microsoft.com/office/drawing/2014/main" xmlns="" id="{DB4F2364-882D-4E8D-866B-784D1A91A410}"/>
              </a:ext>
            </a:extLst>
          </p:cNvPr>
          <p:cNvSpPr>
            <a:spLocks noGrp="1"/>
          </p:cNvSpPr>
          <p:nvPr>
            <p:ph type="sldNum" sz="quarter" idx="12"/>
          </p:nvPr>
        </p:nvSpPr>
        <p:spPr>
          <a:xfrm>
            <a:off x="8540845" y="196724"/>
            <a:ext cx="691514" cy="870045"/>
          </a:xfrm>
        </p:spPr>
        <p:txBody>
          <a:bodyPr/>
          <a:lstStyle/>
          <a:p>
            <a:fld id="{EF9E3C39-8820-43DF-BEE9-BF2806B67D68}" type="slidenum">
              <a:rPr lang="en-ZA" smtClean="0"/>
              <a:t>4</a:t>
            </a:fld>
            <a:endParaRPr lang="en-ZA" dirty="0"/>
          </a:p>
        </p:txBody>
      </p:sp>
      <p:pic>
        <p:nvPicPr>
          <p:cNvPr id="4" name="Picture 2" descr="See the source image">
            <a:extLst>
              <a:ext uri="{FF2B5EF4-FFF2-40B4-BE49-F238E27FC236}">
                <a16:creationId xmlns:a16="http://schemas.microsoft.com/office/drawing/2014/main" xmlns="" id="{70523AEE-D0B0-A734-95BC-98F23655739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76476" y="6673621"/>
            <a:ext cx="911766" cy="902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4957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2840" y="2685433"/>
            <a:ext cx="9165020" cy="4393547"/>
          </a:xfrm>
        </p:spPr>
        <p:txBody>
          <a:bodyPr>
            <a:noAutofit/>
          </a:bodyPr>
          <a:lstStyle/>
          <a:p>
            <a:pPr>
              <a:spcBef>
                <a:spcPts val="0"/>
              </a:spcBef>
            </a:pPr>
            <a:r>
              <a:rPr lang="en-ZA" sz="1500" b="1" dirty="0"/>
              <a:t>Who are they?</a:t>
            </a:r>
          </a:p>
          <a:p>
            <a:pPr marL="346075" indent="0">
              <a:spcBef>
                <a:spcPts val="0"/>
              </a:spcBef>
              <a:buNone/>
            </a:pPr>
            <a:r>
              <a:rPr lang="en-ZA" sz="1500" dirty="0"/>
              <a:t>The Office of the CLO Historiographer stakeholders are the laity of the church, the historiographers in each episcopal district down to the local lay members, and CLO officials who help run this prestigious Lay Organization – </a:t>
            </a:r>
            <a:r>
              <a:rPr lang="en-ZA" sz="1500" b="1" dirty="0"/>
              <a:t>the</a:t>
            </a:r>
            <a:r>
              <a:rPr lang="en-ZA" sz="1500" dirty="0"/>
              <a:t> </a:t>
            </a:r>
            <a:r>
              <a:rPr lang="en-ZA" sz="1500" b="1" dirty="0"/>
              <a:t>entire AME Church Body.</a:t>
            </a:r>
          </a:p>
          <a:p>
            <a:pPr marL="346075" indent="0">
              <a:buNone/>
            </a:pPr>
            <a:endParaRPr lang="en-ZA" sz="1500" b="1" dirty="0"/>
          </a:p>
          <a:p>
            <a:pPr>
              <a:spcBef>
                <a:spcPts val="0"/>
              </a:spcBef>
            </a:pPr>
            <a:r>
              <a:rPr lang="en-GB" sz="1500" b="1" dirty="0"/>
              <a:t>How will they benefit from your efforts?</a:t>
            </a:r>
          </a:p>
          <a:p>
            <a:pPr indent="0">
              <a:spcBef>
                <a:spcPts val="0"/>
              </a:spcBef>
              <a:buNone/>
            </a:pPr>
            <a:r>
              <a:rPr lang="en-ZA" sz="1500" dirty="0"/>
              <a:t>The significance of the CLO is so monumental that it is of the utmost importance that information (vetted facts) are provided using available automated sources, podcasts, and placed on Social Media platforms so that laity (including YAR’s – our young people) – and this is critical; are equipped and have access to the then and now of this great Lay Organization.  We are thankful for the YAR from the 1</a:t>
            </a:r>
            <a:r>
              <a:rPr lang="en-ZA" sz="1500" baseline="30000" dirty="0"/>
              <a:t>st</a:t>
            </a:r>
            <a:r>
              <a:rPr lang="en-ZA" sz="1500" dirty="0"/>
              <a:t> Episcopal District to be a part of our team.  Finally, our website is </a:t>
            </a:r>
            <a:r>
              <a:rPr lang="en-ZA" sz="1500" dirty="0">
                <a:solidFill>
                  <a:srgbClr val="0070C0"/>
                </a:solidFill>
                <a:hlinkClick r:id="rId2">
                  <a:extLst>
                    <a:ext uri="{A12FA001-AC4F-418D-AE19-62706E023703}">
                      <ahyp:hlinkClr xmlns:ahyp="http://schemas.microsoft.com/office/drawing/2018/hyperlinkcolor" xmlns="" val="tx"/>
                    </a:ext>
                  </a:extLst>
                </a:hlinkClick>
              </a:rPr>
              <a:t>www.ameclay.org</a:t>
            </a:r>
            <a:r>
              <a:rPr lang="en-ZA" sz="1500" dirty="0"/>
              <a:t> – we welcome your visit and encourage you to tell others.  We also ask, encourage, implore and want you to be enlightened by the information contained in  </a:t>
            </a:r>
            <a:r>
              <a:rPr lang="en-ZA" sz="1500" b="1" i="1" dirty="0"/>
              <a:t>The CLO Historical Journal. This is a must read by all AME’s and make excellent Christmas gifts. They can be purchased using our website address (noted above).</a:t>
            </a:r>
          </a:p>
        </p:txBody>
      </p:sp>
      <p:sp>
        <p:nvSpPr>
          <p:cNvPr id="8" name="TextBox 7">
            <a:extLst>
              <a:ext uri="{FF2B5EF4-FFF2-40B4-BE49-F238E27FC236}">
                <a16:creationId xmlns:a16="http://schemas.microsoft.com/office/drawing/2014/main" xmlns="" id="{4679C4B4-6FDC-4086-B6F0-617758F4016B}"/>
              </a:ext>
            </a:extLst>
          </p:cNvPr>
          <p:cNvSpPr txBox="1"/>
          <p:nvPr/>
        </p:nvSpPr>
        <p:spPr>
          <a:xfrm>
            <a:off x="2514058" y="1013294"/>
            <a:ext cx="5030284" cy="707886"/>
          </a:xfrm>
          <a:prstGeom prst="rect">
            <a:avLst/>
          </a:prstGeom>
          <a:noFill/>
        </p:spPr>
        <p:txBody>
          <a:bodyPr wrap="square">
            <a:spAutoFit/>
          </a:bodyPr>
          <a:lstStyle/>
          <a:p>
            <a:pPr algn="ctr"/>
            <a:r>
              <a:rPr lang="en-GB" sz="4000" b="1" dirty="0">
                <a:solidFill>
                  <a:schemeClr val="bg1"/>
                </a:solidFill>
              </a:rPr>
              <a:t>STAKEHOLDERS</a:t>
            </a:r>
            <a:endParaRPr lang="en-US" sz="4000" b="1" dirty="0">
              <a:solidFill>
                <a:schemeClr val="bg1"/>
              </a:solidFill>
            </a:endParaRPr>
          </a:p>
        </p:txBody>
      </p:sp>
      <p:sp>
        <p:nvSpPr>
          <p:cNvPr id="2" name="Slide Number Placeholder 1">
            <a:extLst>
              <a:ext uri="{FF2B5EF4-FFF2-40B4-BE49-F238E27FC236}">
                <a16:creationId xmlns:a16="http://schemas.microsoft.com/office/drawing/2014/main" xmlns="" id="{8C6DA092-D685-4B59-9391-19C5609098C2}"/>
              </a:ext>
            </a:extLst>
          </p:cNvPr>
          <p:cNvSpPr>
            <a:spLocks noGrp="1"/>
          </p:cNvSpPr>
          <p:nvPr>
            <p:ph type="sldNum" sz="quarter" idx="12"/>
          </p:nvPr>
        </p:nvSpPr>
        <p:spPr>
          <a:xfrm>
            <a:off x="8540845" y="327524"/>
            <a:ext cx="691514" cy="870045"/>
          </a:xfrm>
        </p:spPr>
        <p:txBody>
          <a:bodyPr/>
          <a:lstStyle/>
          <a:p>
            <a:fld id="{EF9E3C39-8820-43DF-BEE9-BF2806B67D68}" type="slidenum">
              <a:rPr lang="en-ZA" smtClean="0"/>
              <a:t>5</a:t>
            </a:fld>
            <a:endParaRPr lang="en-ZA" dirty="0"/>
          </a:p>
        </p:txBody>
      </p:sp>
      <p:pic>
        <p:nvPicPr>
          <p:cNvPr id="4" name="Picture 2" descr="See the source image">
            <a:extLst>
              <a:ext uri="{FF2B5EF4-FFF2-40B4-BE49-F238E27FC236}">
                <a16:creationId xmlns:a16="http://schemas.microsoft.com/office/drawing/2014/main" xmlns="" id="{1C316A95-DB22-0942-C00F-24C42011D77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76476" y="6627952"/>
            <a:ext cx="911766" cy="902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41256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2941</TotalTime>
  <Words>845</Words>
  <Application>Microsoft Macintosh PowerPoint</Application>
  <PresentationFormat>Custom</PresentationFormat>
  <Paragraphs>58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Ion Boardroom</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EPISCOPAL PRESIDENTS’MEETING 11TH SEPTEMBER 2021</dc:title>
  <dc:creator>lesit</dc:creator>
  <cp:lastModifiedBy>William Ayers jr</cp:lastModifiedBy>
  <cp:revision>87</cp:revision>
  <cp:lastPrinted>2022-11-29T08:50:46Z</cp:lastPrinted>
  <dcterms:created xsi:type="dcterms:W3CDTF">2021-09-11T06:59:31Z</dcterms:created>
  <dcterms:modified xsi:type="dcterms:W3CDTF">2022-11-30T03:19:01Z</dcterms:modified>
</cp:coreProperties>
</file>