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4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ore, Rodrick" userId="4b078cf8-6953-48ae-b06b-b581509c3f7f" providerId="ADAL" clId="{50D7E62A-62A4-4A74-9680-30D39FE4C374}"/>
    <pc:docChg chg="custSel modSld">
      <pc:chgData name="Moore, Rodrick" userId="4b078cf8-6953-48ae-b06b-b581509c3f7f" providerId="ADAL" clId="{50D7E62A-62A4-4A74-9680-30D39FE4C374}" dt="2022-12-01T22:45:26.018" v="222" actId="20577"/>
      <pc:docMkLst>
        <pc:docMk/>
      </pc:docMkLst>
      <pc:sldChg chg="modSp mod">
        <pc:chgData name="Moore, Rodrick" userId="4b078cf8-6953-48ae-b06b-b581509c3f7f" providerId="ADAL" clId="{50D7E62A-62A4-4A74-9680-30D39FE4C374}" dt="2022-12-01T22:45:26.018" v="222" actId="20577"/>
        <pc:sldMkLst>
          <pc:docMk/>
          <pc:sldMk cId="3367882751" sldId="263"/>
        </pc:sldMkLst>
        <pc:spChg chg="mod">
          <ac:chgData name="Moore, Rodrick" userId="4b078cf8-6953-48ae-b06b-b581509c3f7f" providerId="ADAL" clId="{50D7E62A-62A4-4A74-9680-30D39FE4C374}" dt="2022-12-01T22:45:26.018" v="222" actId="20577"/>
          <ac:spMkLst>
            <pc:docMk/>
            <pc:sldMk cId="3367882751" sldId="263"/>
            <ac:spMk id="3" creationId="{00000000-0000-0000-0000-000000000000}"/>
          </ac:spMkLst>
        </pc:spChg>
      </pc:sldChg>
      <pc:sldChg chg="modSp mod">
        <pc:chgData name="Moore, Rodrick" userId="4b078cf8-6953-48ae-b06b-b581509c3f7f" providerId="ADAL" clId="{50D7E62A-62A4-4A74-9680-30D39FE4C374}" dt="2022-12-01T15:06:29.936" v="78" actId="6549"/>
        <pc:sldMkLst>
          <pc:docMk/>
          <pc:sldMk cId="569353222" sldId="266"/>
        </pc:sldMkLst>
        <pc:spChg chg="mod">
          <ac:chgData name="Moore, Rodrick" userId="4b078cf8-6953-48ae-b06b-b581509c3f7f" providerId="ADAL" clId="{50D7E62A-62A4-4A74-9680-30D39FE4C374}" dt="2022-12-01T15:06:29.936" v="78" actId="6549"/>
          <ac:spMkLst>
            <pc:docMk/>
            <pc:sldMk cId="569353222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91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077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768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8259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1433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5727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570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7691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984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856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253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746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2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19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783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57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393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FCC134-2B0F-4BD1-A14A-2DECC83A3900}" type="datetimeFigureOut">
              <a:rPr lang="en-ZA" smtClean="0"/>
              <a:t>2022/11/30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ZA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23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216" y="2099732"/>
            <a:ext cx="8825658" cy="2677648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Lucida Calligraphy" panose="03010101010101010101" pitchFamily="66" charset="0"/>
              </a:rPr>
              <a:t>CLO REPORTING EPISCOPAL DISTRICT PRESIDENTS</a:t>
            </a:r>
            <a:endParaRPr lang="en-ZA" b="1" dirty="0"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ZA" dirty="0"/>
              <a:t>DR. Rodrick Moore, President</a:t>
            </a:r>
          </a:p>
          <a:p>
            <a:pPr algn="ctr"/>
            <a:r>
              <a:rPr lang="en-ZA" dirty="0"/>
              <a:t>10</a:t>
            </a:r>
            <a:r>
              <a:rPr lang="en-ZA" baseline="30000" dirty="0"/>
              <a:t>th</a:t>
            </a:r>
            <a:r>
              <a:rPr lang="en-ZA" dirty="0"/>
              <a:t> episcopal District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135" y="5078449"/>
            <a:ext cx="1505843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0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THE FOLLOWING MUST BE ADDRESSED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/>
              <a:t>Membership including Young adults – growth or lack thereof.</a:t>
            </a:r>
          </a:p>
          <a:p>
            <a:r>
              <a:rPr lang="en-ZA" dirty="0"/>
              <a:t>Young adult participation</a:t>
            </a:r>
          </a:p>
          <a:p>
            <a:r>
              <a:rPr lang="en-ZA" dirty="0"/>
              <a:t>Training – </a:t>
            </a:r>
            <a:r>
              <a:rPr lang="en-GB" dirty="0"/>
              <a:t>how many training programs have you embarked on as a district? </a:t>
            </a:r>
          </a:p>
          <a:p>
            <a:pPr lvl="1"/>
            <a:r>
              <a:rPr lang="en-GB" dirty="0"/>
              <a:t>The 10</a:t>
            </a:r>
            <a:r>
              <a:rPr lang="en-GB" baseline="30000" dirty="0"/>
              <a:t>th</a:t>
            </a:r>
            <a:r>
              <a:rPr lang="en-GB" dirty="0"/>
              <a:t> District Lay Organization will complete 3 virtual training, a leadership development workshop and training at the State Lay Convention.  </a:t>
            </a:r>
          </a:p>
          <a:p>
            <a:r>
              <a:rPr lang="en-GB" dirty="0"/>
              <a:t>Stakeholders engagement</a:t>
            </a:r>
          </a:p>
          <a:p>
            <a:r>
              <a:rPr lang="en-GB" dirty="0"/>
              <a:t>Accomplishments</a:t>
            </a:r>
          </a:p>
          <a:p>
            <a:r>
              <a:rPr lang="en-ZA" dirty="0"/>
              <a:t>Challenges </a:t>
            </a:r>
          </a:p>
          <a:p>
            <a:r>
              <a:rPr lang="en-ZA" dirty="0"/>
              <a:t>how can we help with regards to your challenges.</a:t>
            </a:r>
          </a:p>
          <a:p>
            <a:r>
              <a:rPr lang="en-ZA" dirty="0"/>
              <a:t>Upcoming events</a:t>
            </a:r>
          </a:p>
          <a:p>
            <a:pPr lvl="1"/>
            <a:r>
              <a:rPr lang="en-ZA" dirty="0"/>
              <a:t>We will continue with our Virtual Training series, leadership development and the State Lay Convention.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6157" y="5472178"/>
            <a:ext cx="1505843" cy="138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5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>
                <a:latin typeface="Lucida Calligraphy" panose="03010101010101010101" pitchFamily="66" charset="0"/>
              </a:rPr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Number of active Lay Organization members in your district.</a:t>
            </a:r>
          </a:p>
          <a:p>
            <a:pPr lvl="1"/>
            <a:r>
              <a:rPr lang="en-ZA" dirty="0"/>
              <a:t>NW – 45</a:t>
            </a:r>
          </a:p>
          <a:p>
            <a:pPr lvl="1"/>
            <a:r>
              <a:rPr lang="en-ZA" dirty="0"/>
              <a:t>NT- 151 </a:t>
            </a:r>
          </a:p>
          <a:p>
            <a:pPr lvl="1"/>
            <a:r>
              <a:rPr lang="en-ZA" dirty="0"/>
              <a:t>SW- 128 </a:t>
            </a:r>
          </a:p>
          <a:p>
            <a:pPr lvl="1"/>
            <a:r>
              <a:rPr lang="en-ZA" dirty="0"/>
              <a:t>TX- 402</a:t>
            </a:r>
          </a:p>
          <a:p>
            <a:pPr lvl="1"/>
            <a:r>
              <a:rPr lang="en-ZA" dirty="0"/>
              <a:t>Total - 726   *please note that these are estimates as we are working to get accurate membership data</a:t>
            </a:r>
          </a:p>
          <a:p>
            <a:r>
              <a:rPr lang="en-ZA" dirty="0"/>
              <a:t>Number of Young adults who are members of the Lay Organization in your district.</a:t>
            </a:r>
          </a:p>
          <a:p>
            <a:pPr lvl="1"/>
            <a:r>
              <a:rPr lang="en-ZA" dirty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336788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A992EA8-A2AE-480C-BFF9-7B1346439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F6F97DA-7406-453D-9AB4-28B0891BB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1D171A9-30C8-4156-8EAF-50888EBE7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52A6C74-8DC4-4902-962C-0DAFD7F9B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4C65DE-5132-426E-9E92-81CB9EFF8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3FE9C4-150E-4C97-A21E-53B7CD261A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4DD7FA2-5B3A-4DD2-BA1A-735CC86BA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11D6824-D097-439B-9956-5436E5111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669AB50-4CAD-4D10-A09A-A0C01AF9E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75" y="4517136"/>
            <a:ext cx="10893095" cy="11749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76" y="5692877"/>
            <a:ext cx="10893095" cy="5353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0" i="0" kern="1200" cap="all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What training programes have you embarked on as a district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8109F1-7A16-5740-C5F6-C6142F83D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494483"/>
              </p:ext>
            </p:extLst>
          </p:nvPr>
        </p:nvGraphicFramePr>
        <p:xfrm>
          <a:off x="734845" y="966411"/>
          <a:ext cx="10068989" cy="3751893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1052057">
                  <a:extLst>
                    <a:ext uri="{9D8B030D-6E8A-4147-A177-3AD203B41FA5}">
                      <a16:colId xmlns:a16="http://schemas.microsoft.com/office/drawing/2014/main" val="4082718401"/>
                    </a:ext>
                  </a:extLst>
                </a:gridCol>
                <a:gridCol w="2685766">
                  <a:extLst>
                    <a:ext uri="{9D8B030D-6E8A-4147-A177-3AD203B41FA5}">
                      <a16:colId xmlns:a16="http://schemas.microsoft.com/office/drawing/2014/main" val="1543965603"/>
                    </a:ext>
                  </a:extLst>
                </a:gridCol>
                <a:gridCol w="3141558">
                  <a:extLst>
                    <a:ext uri="{9D8B030D-6E8A-4147-A177-3AD203B41FA5}">
                      <a16:colId xmlns:a16="http://schemas.microsoft.com/office/drawing/2014/main" val="2797010177"/>
                    </a:ext>
                  </a:extLst>
                </a:gridCol>
                <a:gridCol w="3189608">
                  <a:extLst>
                    <a:ext uri="{9D8B030D-6E8A-4147-A177-3AD203B41FA5}">
                      <a16:colId xmlns:a16="http://schemas.microsoft.com/office/drawing/2014/main" val="1082655292"/>
                    </a:ext>
                  </a:extLst>
                </a:gridCol>
              </a:tblGrid>
              <a:tr h="350732">
                <a:tc>
                  <a:txBody>
                    <a:bodyPr/>
                    <a:lstStyle/>
                    <a:p>
                      <a:pPr marL="4572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cap="none" spc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endParaRPr lang="en-US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cap="none" spc="0">
                          <a:solidFill>
                            <a:schemeClr val="tx1"/>
                          </a:solidFill>
                          <a:effectLst/>
                        </a:rPr>
                        <a:t>Training Objective</a:t>
                      </a:r>
                      <a:endParaRPr lang="en-US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cap="none" spc="0">
                          <a:solidFill>
                            <a:schemeClr val="tx1"/>
                          </a:solidFill>
                          <a:effectLst/>
                        </a:rPr>
                        <a:t>Associated Activity</a:t>
                      </a:r>
                      <a:endParaRPr lang="en-US" sz="13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822714"/>
                  </a:ext>
                </a:extLst>
              </a:tr>
              <a:tr h="301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none" spc="0" dirty="0">
                          <a:solidFill>
                            <a:schemeClr val="tx1"/>
                          </a:solidFill>
                          <a:effectLst/>
                        </a:rPr>
                        <a:t> January 2022</a:t>
                      </a:r>
                      <a:endParaRPr lang="en-US" sz="10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Leadership workshop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Leadership Development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92008"/>
                  </a:ext>
                </a:extLst>
              </a:tr>
              <a:tr h="448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none" spc="0">
                          <a:solidFill>
                            <a:schemeClr val="tx1"/>
                          </a:solidFill>
                          <a:effectLst/>
                        </a:rPr>
                        <a:t>April 21, 2022</a:t>
                      </a:r>
                      <a:endParaRPr lang="en-US" sz="10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H. To promote the spread of personal evangelism.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Creating an Evangelistic Atmosphere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Encourage laity to participate in evangelist efforts.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020194"/>
                  </a:ext>
                </a:extLst>
              </a:tr>
              <a:tr h="448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none" spc="0">
                          <a:solidFill>
                            <a:schemeClr val="tx1"/>
                          </a:solidFill>
                          <a:effectLst/>
                        </a:rPr>
                        <a:t>June 16, 2022</a:t>
                      </a:r>
                      <a:endParaRPr lang="en-US" sz="10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J. To increase the circulation of church periodicals.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Discussion of the various church publications and how to submit articles.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Subscription drive. Submission of articles.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83797"/>
                  </a:ext>
                </a:extLst>
              </a:tr>
              <a:tr h="89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none" spc="0" dirty="0">
                          <a:solidFill>
                            <a:schemeClr val="tx1"/>
                          </a:solidFill>
                          <a:effectLst/>
                        </a:rPr>
                        <a:t> August 2022</a:t>
                      </a:r>
                      <a:endParaRPr lang="en-US" sz="10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State Lay Convention: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Who Will Take Care of You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Communicating through the Quarterly Conference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Let’s Write a Bill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Self Care and learning to say no.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Understanding the need to communicate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How to write legislation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728749"/>
                  </a:ext>
                </a:extLst>
              </a:tr>
              <a:tr h="1311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none" spc="0">
                          <a:solidFill>
                            <a:schemeClr val="tx1"/>
                          </a:solidFill>
                          <a:effectLst/>
                        </a:rPr>
                        <a:t>December 15, 2022</a:t>
                      </a:r>
                      <a:endParaRPr lang="en-US" sz="1000" b="1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I. To provide training in Christian stewardship.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  <a:effectLst/>
                        </a:rPr>
                        <a:t>Understanding the finances of various levels of the church.</a:t>
                      </a:r>
                      <a:endParaRPr lang="en-US" sz="10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  <a:effectLst/>
                        </a:rPr>
                        <a:t>Being able to read and understand various financial reports. Use the report to inform decisions affecting the church.</a:t>
                      </a:r>
                      <a:endParaRPr lang="en-US" sz="10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06" marR="43178" marT="14716" marB="1103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829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59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96696"/>
            <a:ext cx="8761413" cy="683936"/>
          </a:xfrm>
        </p:spPr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Hosted our first hybrid lay meeting in February 2022</a:t>
            </a:r>
          </a:p>
          <a:p>
            <a:r>
              <a:rPr lang="en-ZA" dirty="0"/>
              <a:t>Hosted our first hybrid State Lay Convention in August 2022</a:t>
            </a:r>
          </a:p>
          <a:p>
            <a:r>
              <a:rPr lang="en-ZA" dirty="0"/>
              <a:t>Selected our 10</a:t>
            </a:r>
            <a:r>
              <a:rPr lang="en-ZA" baseline="30000" dirty="0"/>
              <a:t>th</a:t>
            </a:r>
            <a:r>
              <a:rPr lang="en-ZA" dirty="0"/>
              <a:t> District Lay Person of the Year for 2022</a:t>
            </a:r>
          </a:p>
          <a:p>
            <a:r>
              <a:rPr lang="en-ZA" dirty="0"/>
              <a:t>Supported Water Project for Jackson, MS</a:t>
            </a:r>
          </a:p>
          <a:p>
            <a:r>
              <a:rPr lang="en-ZA" dirty="0"/>
              <a:t>Participated in all Annual Conference Lay Witness Services</a:t>
            </a:r>
          </a:p>
          <a:p>
            <a:r>
              <a:rPr lang="en-ZA" dirty="0"/>
              <a:t>Hosted our first District-Wide hybrid Lay Witness Service</a:t>
            </a:r>
          </a:p>
          <a:p>
            <a:r>
              <a:rPr lang="en-ZA" dirty="0"/>
              <a:t>Named/Appointed first young adult as Chair, Social Action Committee</a:t>
            </a:r>
          </a:p>
          <a:p>
            <a:r>
              <a:rPr lang="en-ZA" dirty="0"/>
              <a:t>Participated in Black Voters Matter Get Out the Vote Campaign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935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Developing committed, consistent members</a:t>
            </a:r>
          </a:p>
          <a:p>
            <a:r>
              <a:rPr lang="en-ZA" dirty="0"/>
              <a:t>Participation at each level (local, PE Districts, Conference, District, Connection)</a:t>
            </a:r>
          </a:p>
          <a:p>
            <a:r>
              <a:rPr lang="en-ZA" dirty="0"/>
              <a:t>Growing organizations at the local level</a:t>
            </a:r>
          </a:p>
          <a:p>
            <a:r>
              <a:rPr lang="en-ZA" dirty="0"/>
              <a:t>Developing leaders at each level</a:t>
            </a:r>
          </a:p>
        </p:txBody>
      </p:sp>
    </p:spTree>
    <p:extLst>
      <p:ext uri="{BB962C8B-B14F-4D97-AF65-F5344CB8AC3E}">
        <p14:creationId xmlns:p14="http://schemas.microsoft.com/office/powerpoint/2010/main" val="363127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094" y="670212"/>
            <a:ext cx="8761413" cy="706964"/>
          </a:xfrm>
        </p:spPr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DISTRICT CALENDAR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1003F2C-1ACA-9361-C073-0B597ADF2E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6" t="7579" r="6381" b="10358"/>
          <a:stretch/>
        </p:blipFill>
        <p:spPr>
          <a:xfrm>
            <a:off x="1236327" y="1455236"/>
            <a:ext cx="9719345" cy="5130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503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A992EA8-A2AE-480C-BFF9-7B1346439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F6F97DA-7406-453D-9AB4-28B0891BB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1D171A9-30C8-4156-8EAF-50888EBE7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52A6C74-8DC4-4902-962C-0DAFD7F9B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34C65DE-5132-426E-9E92-81CB9EFF8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63FE9C4-150E-4C97-A21E-53B7CD261A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4DD7FA2-5B3A-4DD2-BA1A-735CC86BA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11D6824-D097-439B-9956-5436E5111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669AB50-4CAD-4D10-A09A-A0C01AF9E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75" y="4517136"/>
            <a:ext cx="10893095" cy="11749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UPCOMING EVENTS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F126B7-7378-A3A2-8D8F-C6AF8C537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19132"/>
              </p:ext>
            </p:extLst>
          </p:nvPr>
        </p:nvGraphicFramePr>
        <p:xfrm>
          <a:off x="734846" y="992021"/>
          <a:ext cx="9702966" cy="3343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812">
                  <a:extLst>
                    <a:ext uri="{9D8B030D-6E8A-4147-A177-3AD203B41FA5}">
                      <a16:colId xmlns:a16="http://schemas.microsoft.com/office/drawing/2014/main" val="372708864"/>
                    </a:ext>
                  </a:extLst>
                </a:gridCol>
                <a:gridCol w="3269771">
                  <a:extLst>
                    <a:ext uri="{9D8B030D-6E8A-4147-A177-3AD203B41FA5}">
                      <a16:colId xmlns:a16="http://schemas.microsoft.com/office/drawing/2014/main" val="2893710930"/>
                    </a:ext>
                  </a:extLst>
                </a:gridCol>
                <a:gridCol w="2656215">
                  <a:extLst>
                    <a:ext uri="{9D8B030D-6E8A-4147-A177-3AD203B41FA5}">
                      <a16:colId xmlns:a16="http://schemas.microsoft.com/office/drawing/2014/main" val="2705483524"/>
                    </a:ext>
                  </a:extLst>
                </a:gridCol>
                <a:gridCol w="2818168">
                  <a:extLst>
                    <a:ext uri="{9D8B030D-6E8A-4147-A177-3AD203B41FA5}">
                      <a16:colId xmlns:a16="http://schemas.microsoft.com/office/drawing/2014/main" val="329486686"/>
                    </a:ext>
                  </a:extLst>
                </a:gridCol>
              </a:tblGrid>
              <a:tr h="191461">
                <a:tc>
                  <a:txBody>
                    <a:bodyPr/>
                    <a:lstStyle/>
                    <a:p>
                      <a:pPr marL="4572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21717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Goal and Objective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Training Objective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Associated Activity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extLst>
                  <a:ext uri="{0D108BD9-81ED-4DB2-BD59-A6C34878D82A}">
                    <a16:rowId xmlns:a16="http://schemas.microsoft.com/office/drawing/2014/main" val="3924542244"/>
                  </a:ext>
                </a:extLst>
              </a:tr>
              <a:tr h="345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January 21, 2023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2171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Leadership Development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Leadership workshop.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extLst>
                  <a:ext uri="{0D108BD9-81ED-4DB2-BD59-A6C34878D82A}">
                    <a16:rowId xmlns:a16="http://schemas.microsoft.com/office/drawing/2014/main" val="3687076289"/>
                  </a:ext>
                </a:extLst>
              </a:tr>
              <a:tr h="8802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March 16, 2023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21717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K.  To provide for the orderly and systematic training of lay persons, especially officers, in order that they might more effectively perform their service responsibilities.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Keeping Church Property Ownership Safe and Secure.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Knowing the Souls in your Church. Understanding the roles of Trustees and Stewards.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Encourage members to be more vocal in the administration of their churches.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extLst>
                  <a:ext uri="{0D108BD9-81ED-4DB2-BD59-A6C34878D82A}">
                    <a16:rowId xmlns:a16="http://schemas.microsoft.com/office/drawing/2014/main" val="2120357312"/>
                  </a:ext>
                </a:extLst>
              </a:tr>
              <a:tr h="500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April 20, 2023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21717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E.  To foster a systematic and regular study of The Book of Discipline of the African Methodist Episcopal Church and parliamentary procedures.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Agenda, the Meeting, the Minutes. Creating a more effective organization.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More effective, efficient meetings.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extLst>
                  <a:ext uri="{0D108BD9-81ED-4DB2-BD59-A6C34878D82A}">
                    <a16:rowId xmlns:a16="http://schemas.microsoft.com/office/drawing/2014/main" val="2020120411"/>
                  </a:ext>
                </a:extLst>
              </a:tr>
              <a:tr h="73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June 15, 2023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21717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G.  To encourage development, recognition, and utilization of the most appropriate operational practices and modern technology.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Put that Pen and Pencil Down!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Accounting systems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Membership databases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Social Media Strategy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Website use.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Move our local organizations and assist our churches to move to a comfortable level using technology.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extLst>
                  <a:ext uri="{0D108BD9-81ED-4DB2-BD59-A6C34878D82A}">
                    <a16:rowId xmlns:a16="http://schemas.microsoft.com/office/drawing/2014/main" val="3268880654"/>
                  </a:ext>
                </a:extLst>
              </a:tr>
              <a:tr h="345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August 12, 2023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2171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(In-person or hybrid?)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State Lay Convention (NWT host)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extLst>
                  <a:ext uri="{0D108BD9-81ED-4DB2-BD59-A6C34878D82A}">
                    <a16:rowId xmlns:a16="http://schemas.microsoft.com/office/drawing/2014/main" val="51861247"/>
                  </a:ext>
                </a:extLst>
              </a:tr>
              <a:tr h="345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December 21, 2023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16002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I.  To provide training in Christian stewardship.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 Tithe or Not to Tithe, that is not the Question.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Members will positively impact the church in time, talent, trust, and treasury.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74" marR="37974" marT="0" marB="0"/>
                </a:tc>
                <a:extLst>
                  <a:ext uri="{0D108BD9-81ED-4DB2-BD59-A6C34878D82A}">
                    <a16:rowId xmlns:a16="http://schemas.microsoft.com/office/drawing/2014/main" val="1784183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753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8590</TotalTime>
  <Words>693</Words>
  <Application>Microsoft Office PowerPoint</Application>
  <PresentationFormat>Widescreen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Lucida Calligraphy</vt:lpstr>
      <vt:lpstr>Symbol</vt:lpstr>
      <vt:lpstr>Times New Roman</vt:lpstr>
      <vt:lpstr>Wingdings 3</vt:lpstr>
      <vt:lpstr>Ion Boardroom</vt:lpstr>
      <vt:lpstr>CLO REPORTING EPISCOPAL DISTRICT PRESIDENTS</vt:lpstr>
      <vt:lpstr>THE FOLLOWING MUST BE ADDRESSED</vt:lpstr>
      <vt:lpstr>MEMBERSHIP</vt:lpstr>
      <vt:lpstr>TRAINING</vt:lpstr>
      <vt:lpstr>ACCOMPLISHMENTS</vt:lpstr>
      <vt:lpstr>CHALLENGES</vt:lpstr>
      <vt:lpstr>DISTRICT CALENDAR</vt:lpstr>
      <vt:lpstr>UPCOMING EVENTS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EPISCOPAL PRESIDENTS’MEETING 11TH SEPTEMBER 2021</dc:title>
  <dc:creator>lesit</dc:creator>
  <cp:lastModifiedBy>Moore, Rodrick</cp:lastModifiedBy>
  <cp:revision>33</cp:revision>
  <dcterms:created xsi:type="dcterms:W3CDTF">2021-09-11T06:59:31Z</dcterms:created>
  <dcterms:modified xsi:type="dcterms:W3CDTF">2022-12-01T22:45:33Z</dcterms:modified>
</cp:coreProperties>
</file>