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91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9077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7682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18259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1433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5727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1570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7691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984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856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253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746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729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196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1783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57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393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6FCC134-2B0F-4BD1-A14A-2DECC83A3900}" type="datetimeFigureOut">
              <a:rPr lang="en-ZA" smtClean="0"/>
              <a:t>2022/12/03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ZA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F9E3C39-8820-43DF-BEE9-BF2806B67D68}" type="slidenum">
              <a:rPr lang="en-ZA" smtClean="0"/>
              <a:t>‹#›</a:t>
            </a:fld>
            <a:endParaRPr lang="en-ZA"/>
          </a:p>
        </p:txBody>
      </p:sp>
      <p:sp>
        <p:nvSpPr>
          <p:cNvPr id="7" name="MSIPCMContentMarking" descr="{&quot;HashCode&quot;:-1040214455,&quot;Placement&quot;:&quot;Header&quot;,&quot;Top&quot;:0.0,&quot;Left&quot;:900.4693,&quot;SlideWidth&quot;:960,&quot;SlideHeight&quot;:540}">
            <a:extLst>
              <a:ext uri="{FF2B5EF4-FFF2-40B4-BE49-F238E27FC236}">
                <a16:creationId xmlns:a16="http://schemas.microsoft.com/office/drawing/2014/main" id="{01957FC1-364B-4348-B595-356D25125C89}"/>
              </a:ext>
            </a:extLst>
          </p:cNvPr>
          <p:cNvSpPr txBox="1"/>
          <p:nvPr userDrawn="1"/>
        </p:nvSpPr>
        <p:spPr>
          <a:xfrm>
            <a:off x="11435960" y="0"/>
            <a:ext cx="756040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</a:rPr>
              <a:t>[OFFICIAL]</a:t>
            </a:r>
          </a:p>
        </p:txBody>
      </p:sp>
    </p:spTree>
    <p:extLst>
      <p:ext uri="{BB962C8B-B14F-4D97-AF65-F5344CB8AC3E}">
        <p14:creationId xmlns:p14="http://schemas.microsoft.com/office/powerpoint/2010/main" val="246239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907" y="1368213"/>
            <a:ext cx="8825658" cy="2677648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Lucida Calligraphy" panose="03010101010101010101" pitchFamily="66" charset="0"/>
              </a:rPr>
              <a:t>CONSTITUTION &amp; BYLAWS  COMMITTEE REPORT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5135" y="5078449"/>
            <a:ext cx="1505843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0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sz="3200" dirty="0">
                <a:latin typeface="Lucida Calligraphy" panose="03010101010101010101" pitchFamily="66" charset="0"/>
              </a:rPr>
              <a:t>CLO CONSTITUTION &amp; BYLAWS TIMELINE FOR AMENDMENTS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47" y="2603500"/>
            <a:ext cx="11229474" cy="3861468"/>
          </a:xfrm>
        </p:spPr>
        <p:txBody>
          <a:bodyPr/>
          <a:lstStyle/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60735A-D4E5-440D-8274-F743CA6E44E5}"/>
              </a:ext>
            </a:extLst>
          </p:cNvPr>
          <p:cNvSpPr/>
          <p:nvPr/>
        </p:nvSpPr>
        <p:spPr>
          <a:xfrm>
            <a:off x="537409" y="2779775"/>
            <a:ext cx="11181349" cy="32188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185738" algn="ctr">
              <a:spcBef>
                <a:spcPts val="600"/>
              </a:spcBef>
            </a:pPr>
            <a:r>
              <a:rPr kumimoji="0" lang="en-US" sz="2000" b="1" i="1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Article XVI – Constitution &amp; Bylaws Amendment Process</a:t>
            </a:r>
            <a:endParaRPr kumimoji="0" lang="en-US" sz="20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41338" indent="-355600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en-US" sz="1930" b="1" u="sng" kern="0" dirty="0">
                <a:solidFill>
                  <a:prstClr val="black"/>
                </a:solidFill>
              </a:rPr>
              <a:t>December 1, 2022 </a:t>
            </a:r>
            <a:r>
              <a:rPr lang="en-US" sz="1930" kern="0" dirty="0">
                <a:solidFill>
                  <a:prstClr val="black"/>
                </a:solidFill>
              </a:rPr>
              <a:t>– Deadline for all proposed amendments to President &amp; Secretary.</a:t>
            </a:r>
            <a:endParaRPr lang="en-US" sz="1930" b="1" u="sng" kern="0" dirty="0">
              <a:solidFill>
                <a:prstClr val="black"/>
              </a:solidFill>
            </a:endParaRPr>
          </a:p>
          <a:p>
            <a:pPr marL="541338" marR="0" lvl="0" indent="-3556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‐"/>
              <a:tabLst/>
              <a:defRPr/>
            </a:pPr>
            <a:r>
              <a:rPr lang="en-US" sz="1930" b="1" u="sng" kern="0" dirty="0">
                <a:solidFill>
                  <a:prstClr val="black"/>
                </a:solidFill>
              </a:rPr>
              <a:t>January 3, 2023 </a:t>
            </a:r>
            <a:r>
              <a:rPr lang="en-US" sz="1930" kern="0" dirty="0">
                <a:solidFill>
                  <a:prstClr val="black"/>
                </a:solidFill>
              </a:rPr>
              <a:t>– CLO Secretary send amendments to CBLC – </a:t>
            </a:r>
            <a:r>
              <a:rPr lang="en-US" sz="1930" b="1" i="1" kern="0" dirty="0">
                <a:solidFill>
                  <a:prstClr val="black"/>
                </a:solidFill>
              </a:rPr>
              <a:t>6 months/180 days prior to Biennial.</a:t>
            </a:r>
          </a:p>
          <a:p>
            <a:pPr marL="541338" marR="0" lvl="0" indent="-3556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‐"/>
              <a:tabLst/>
              <a:defRPr/>
            </a:pPr>
            <a:r>
              <a:rPr lang="en-US" sz="1930" b="1" u="sng" kern="0" dirty="0">
                <a:solidFill>
                  <a:prstClr val="black"/>
                </a:solidFill>
              </a:rPr>
              <a:t>March 21, </a:t>
            </a:r>
            <a:r>
              <a:rPr lang="en-US" sz="1930" b="1" kern="0" dirty="0">
                <a:solidFill>
                  <a:prstClr val="black"/>
                </a:solidFill>
              </a:rPr>
              <a:t>2023 </a:t>
            </a:r>
            <a:r>
              <a:rPr lang="en-US" sz="1930" kern="0" dirty="0">
                <a:solidFill>
                  <a:prstClr val="black"/>
                </a:solidFill>
              </a:rPr>
              <a:t>– CBLC sends proposed amendments to Episcopal District Presidents.</a:t>
            </a:r>
          </a:p>
          <a:p>
            <a:pPr marL="541338" marR="0" lvl="0" indent="-3556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‐"/>
              <a:tabLst/>
              <a:defRPr/>
            </a:pPr>
            <a:r>
              <a:rPr lang="en-US" sz="1930" b="1" u="sng" kern="0" dirty="0">
                <a:solidFill>
                  <a:prstClr val="black"/>
                </a:solidFill>
              </a:rPr>
              <a:t>April 2023 </a:t>
            </a:r>
            <a:r>
              <a:rPr lang="en-US" sz="1930" kern="0" dirty="0">
                <a:solidFill>
                  <a:prstClr val="black"/>
                </a:solidFill>
              </a:rPr>
              <a:t>– CLO Spring Executive Board – “First Reading” – proposed amendments</a:t>
            </a:r>
          </a:p>
          <a:p>
            <a:pPr marL="541338" marR="0" lvl="0" indent="-3556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‐"/>
              <a:tabLst/>
              <a:defRPr/>
            </a:pPr>
            <a:r>
              <a:rPr lang="en-US" sz="1930" b="1" u="sng" kern="0" dirty="0">
                <a:solidFill>
                  <a:srgbClr val="FF0000"/>
                </a:solidFill>
              </a:rPr>
              <a:t>July 2023</a:t>
            </a:r>
            <a:r>
              <a:rPr lang="en-US" sz="1930" kern="0" dirty="0">
                <a:solidFill>
                  <a:srgbClr val="FF0000"/>
                </a:solidFill>
              </a:rPr>
              <a:t> – CLO Biennial – “Second &amp; Final Readings”</a:t>
            </a:r>
          </a:p>
        </p:txBody>
      </p:sp>
    </p:spTree>
    <p:extLst>
      <p:ext uri="{BB962C8B-B14F-4D97-AF65-F5344CB8AC3E}">
        <p14:creationId xmlns:p14="http://schemas.microsoft.com/office/powerpoint/2010/main" val="259238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88168" y="3276724"/>
            <a:ext cx="1024466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New Tai Lue" panose="020B0502040204020203" pitchFamily="34" charset="0"/>
                <a:cs typeface="Microsoft New Tai Lue" panose="020B0502040204020203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16230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6372</TotalTime>
  <Words>100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Lucida Calligraphy</vt:lpstr>
      <vt:lpstr>Microsoft New Tai Lue</vt:lpstr>
      <vt:lpstr>Wingdings 3</vt:lpstr>
      <vt:lpstr>Ion Boardroom</vt:lpstr>
      <vt:lpstr>CONSTITUTION &amp; BYLAWS  COMMITTEE REPORT </vt:lpstr>
      <vt:lpstr>CLO CONSTITUTION &amp; BYLAWS TIMELINE FOR AMENDMENTS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EPISCOPAL PRESIDENTS’MEETING 11TH SEPTEMBER 2021</dc:title>
  <dc:creator>lesit</dc:creator>
  <cp:lastModifiedBy>Kapere, Libertha</cp:lastModifiedBy>
  <cp:revision>18</cp:revision>
  <dcterms:created xsi:type="dcterms:W3CDTF">2021-09-11T06:59:31Z</dcterms:created>
  <dcterms:modified xsi:type="dcterms:W3CDTF">2022-12-05T06:08:22Z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f2a5e4-10d8-4dfe-8082-7352c27520cb_Enabled">
    <vt:lpwstr>true</vt:lpwstr>
  </property>
  <property fmtid="{D5CDD505-2E9C-101B-9397-08002B2CF9AE}" pid="3" name="MSIP_Label_e3f2a5e4-10d8-4dfe-8082-7352c27520cb_SetDate">
    <vt:lpwstr>2022-10-13T10:51:38Z</vt:lpwstr>
  </property>
  <property fmtid="{D5CDD505-2E9C-101B-9397-08002B2CF9AE}" pid="4" name="MSIP_Label_e3f2a5e4-10d8-4dfe-8082-7352c27520cb_Method">
    <vt:lpwstr>Standard</vt:lpwstr>
  </property>
  <property fmtid="{D5CDD505-2E9C-101B-9397-08002B2CF9AE}" pid="5" name="MSIP_Label_e3f2a5e4-10d8-4dfe-8082-7352c27520cb_Name">
    <vt:lpwstr>_Official</vt:lpwstr>
  </property>
  <property fmtid="{D5CDD505-2E9C-101B-9397-08002B2CF9AE}" pid="6" name="MSIP_Label_e3f2a5e4-10d8-4dfe-8082-7352c27520cb_SiteId">
    <vt:lpwstr>2864f69d-77c3-4fbe-bbc0-97502052391a</vt:lpwstr>
  </property>
  <property fmtid="{D5CDD505-2E9C-101B-9397-08002B2CF9AE}" pid="7" name="MSIP_Label_e3f2a5e4-10d8-4dfe-8082-7352c27520cb_ActionId">
    <vt:lpwstr>12bbf46f-903c-48a1-b6b1-02a8902b553a</vt:lpwstr>
  </property>
  <property fmtid="{D5CDD505-2E9C-101B-9397-08002B2CF9AE}" pid="8" name="MSIP_Label_e3f2a5e4-10d8-4dfe-8082-7352c27520cb_ContentBits">
    <vt:lpwstr>1</vt:lpwstr>
  </property>
</Properties>
</file>